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26" r:id="rId7"/>
    <p:sldId id="261" r:id="rId8"/>
    <p:sldId id="262" r:id="rId9"/>
    <p:sldId id="263" r:id="rId10"/>
    <p:sldId id="264" r:id="rId11"/>
    <p:sldId id="265" r:id="rId12"/>
    <p:sldId id="266" r:id="rId13"/>
    <p:sldId id="267" r:id="rId14"/>
    <p:sldId id="335" r:id="rId15"/>
    <p:sldId id="340" r:id="rId16"/>
    <p:sldId id="269" r:id="rId17"/>
    <p:sldId id="270" r:id="rId18"/>
    <p:sldId id="271" r:id="rId19"/>
    <p:sldId id="272" r:id="rId20"/>
    <p:sldId id="334" r:id="rId21"/>
    <p:sldId id="273" r:id="rId22"/>
    <p:sldId id="274" r:id="rId23"/>
    <p:sldId id="275" r:id="rId24"/>
    <p:sldId id="336" r:id="rId25"/>
    <p:sldId id="277" r:id="rId26"/>
    <p:sldId id="278" r:id="rId27"/>
    <p:sldId id="279" r:id="rId28"/>
    <p:sldId id="280" r:id="rId29"/>
    <p:sldId id="337" r:id="rId30"/>
    <p:sldId id="341" r:id="rId31"/>
    <p:sldId id="342" r:id="rId32"/>
    <p:sldId id="338" r:id="rId33"/>
    <p:sldId id="343" r:id="rId34"/>
    <p:sldId id="344" r:id="rId35"/>
    <p:sldId id="281" r:id="rId36"/>
    <p:sldId id="283" r:id="rId37"/>
    <p:sldId id="284" r:id="rId38"/>
    <p:sldId id="285" r:id="rId39"/>
    <p:sldId id="286" r:id="rId40"/>
    <p:sldId id="287" r:id="rId41"/>
    <p:sldId id="339" r:id="rId42"/>
    <p:sldId id="288" r:id="rId43"/>
    <p:sldId id="289" r:id="rId44"/>
    <p:sldId id="290" r:id="rId45"/>
    <p:sldId id="291" r:id="rId46"/>
    <p:sldId id="292" r:id="rId47"/>
    <p:sldId id="293" r:id="rId48"/>
    <p:sldId id="294" r:id="rId49"/>
    <p:sldId id="295" r:id="rId50"/>
    <p:sldId id="296" r:id="rId51"/>
    <p:sldId id="297" r:id="rId52"/>
    <p:sldId id="298" r:id="rId53"/>
    <p:sldId id="327" r:id="rId54"/>
    <p:sldId id="299" r:id="rId55"/>
    <p:sldId id="328" r:id="rId56"/>
    <p:sldId id="300" r:id="rId57"/>
    <p:sldId id="329" r:id="rId58"/>
    <p:sldId id="301" r:id="rId59"/>
    <p:sldId id="302" r:id="rId60"/>
    <p:sldId id="303" r:id="rId61"/>
    <p:sldId id="333" r:id="rId62"/>
    <p:sldId id="349" r:id="rId63"/>
    <p:sldId id="346" r:id="rId64"/>
    <p:sldId id="347" r:id="rId65"/>
    <p:sldId id="348" r:id="rId66"/>
    <p:sldId id="345" r:id="rId67"/>
    <p:sldId id="350" r:id="rId68"/>
    <p:sldId id="304" r:id="rId69"/>
    <p:sldId id="305" r:id="rId70"/>
    <p:sldId id="306" r:id="rId71"/>
    <p:sldId id="353" r:id="rId72"/>
    <p:sldId id="351" r:id="rId73"/>
    <p:sldId id="354" r:id="rId74"/>
    <p:sldId id="355" r:id="rId75"/>
    <p:sldId id="356" r:id="rId76"/>
    <p:sldId id="330" r:id="rId77"/>
    <p:sldId id="331" r:id="rId78"/>
    <p:sldId id="332" r:id="rId79"/>
    <p:sldId id="357" r:id="rId80"/>
    <p:sldId id="307" r:id="rId81"/>
    <p:sldId id="308" r:id="rId82"/>
    <p:sldId id="310" r:id="rId83"/>
    <p:sldId id="358" r:id="rId84"/>
    <p:sldId id="320" r:id="rId85"/>
    <p:sldId id="309" r:id="rId86"/>
    <p:sldId id="311" r:id="rId87"/>
    <p:sldId id="359" r:id="rId88"/>
    <p:sldId id="360" r:id="rId89"/>
    <p:sldId id="321" r:id="rId90"/>
    <p:sldId id="312" r:id="rId91"/>
    <p:sldId id="313" r:id="rId92"/>
    <p:sldId id="318" r:id="rId93"/>
    <p:sldId id="319" r:id="rId94"/>
    <p:sldId id="361" r:id="rId95"/>
    <p:sldId id="323" r:id="rId96"/>
    <p:sldId id="324" r:id="rId97"/>
    <p:sldId id="352" r:id="rId98"/>
    <p:sldId id="325"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4C71831-5325-4A6F-9341-A20017A4725E}">
          <p14:sldIdLst>
            <p14:sldId id="256"/>
          </p14:sldIdLst>
        </p14:section>
        <p14:section name="The Basics" id="{3AB5D585-A02D-43FE-A1AE-9FFDE736BDDC}">
          <p14:sldIdLst>
            <p14:sldId id="257"/>
            <p14:sldId id="258"/>
            <p14:sldId id="259"/>
            <p14:sldId id="260"/>
            <p14:sldId id="326"/>
            <p14:sldId id="261"/>
            <p14:sldId id="262"/>
            <p14:sldId id="263"/>
            <p14:sldId id="264"/>
            <p14:sldId id="265"/>
            <p14:sldId id="266"/>
            <p14:sldId id="267"/>
            <p14:sldId id="335"/>
            <p14:sldId id="340"/>
            <p14:sldId id="269"/>
            <p14:sldId id="270"/>
            <p14:sldId id="271"/>
            <p14:sldId id="272"/>
            <p14:sldId id="334"/>
            <p14:sldId id="273"/>
            <p14:sldId id="274"/>
            <p14:sldId id="275"/>
            <p14:sldId id="336"/>
            <p14:sldId id="277"/>
            <p14:sldId id="278"/>
            <p14:sldId id="279"/>
            <p14:sldId id="280"/>
            <p14:sldId id="337"/>
            <p14:sldId id="341"/>
            <p14:sldId id="342"/>
            <p14:sldId id="338"/>
            <p14:sldId id="343"/>
            <p14:sldId id="344"/>
          </p14:sldIdLst>
        </p14:section>
        <p14:section name="Objects, Classes, and Inheritance" id="{51DB57BE-B2FE-4448-8D91-DE5C9CADF87F}">
          <p14:sldIdLst>
            <p14:sldId id="281"/>
            <p14:sldId id="283"/>
            <p14:sldId id="284"/>
            <p14:sldId id="285"/>
            <p14:sldId id="286"/>
            <p14:sldId id="287"/>
            <p14:sldId id="339"/>
            <p14:sldId id="288"/>
            <p14:sldId id="289"/>
            <p14:sldId id="290"/>
            <p14:sldId id="291"/>
            <p14:sldId id="292"/>
            <p14:sldId id="293"/>
            <p14:sldId id="294"/>
            <p14:sldId id="295"/>
            <p14:sldId id="296"/>
            <p14:sldId id="297"/>
            <p14:sldId id="298"/>
            <p14:sldId id="327"/>
          </p14:sldIdLst>
        </p14:section>
        <p14:section name="Lists and Arrays" id="{CB49FEA0-6191-43AF-956D-9C7E7C874D5E}">
          <p14:sldIdLst>
            <p14:sldId id="299"/>
            <p14:sldId id="328"/>
            <p14:sldId id="300"/>
            <p14:sldId id="329"/>
            <p14:sldId id="301"/>
            <p14:sldId id="302"/>
            <p14:sldId id="303"/>
            <p14:sldId id="333"/>
            <p14:sldId id="349"/>
            <p14:sldId id="346"/>
            <p14:sldId id="347"/>
            <p14:sldId id="348"/>
            <p14:sldId id="345"/>
            <p14:sldId id="350"/>
            <p14:sldId id="304"/>
            <p14:sldId id="305"/>
            <p14:sldId id="306"/>
            <p14:sldId id="353"/>
            <p14:sldId id="351"/>
            <p14:sldId id="354"/>
            <p14:sldId id="355"/>
            <p14:sldId id="356"/>
            <p14:sldId id="330"/>
            <p14:sldId id="331"/>
            <p14:sldId id="332"/>
            <p14:sldId id="357"/>
          </p14:sldIdLst>
        </p14:section>
        <p14:section name="Sorting and Searching" id="{378EA949-FBE5-4D53-8020-39975A549A40}">
          <p14:sldIdLst>
            <p14:sldId id="307"/>
            <p14:sldId id="308"/>
            <p14:sldId id="310"/>
            <p14:sldId id="358"/>
            <p14:sldId id="320"/>
            <p14:sldId id="309"/>
            <p14:sldId id="311"/>
            <p14:sldId id="359"/>
            <p14:sldId id="360"/>
            <p14:sldId id="321"/>
            <p14:sldId id="312"/>
            <p14:sldId id="313"/>
            <p14:sldId id="318"/>
            <p14:sldId id="319"/>
            <p14:sldId id="361"/>
            <p14:sldId id="323"/>
            <p14:sldId id="324"/>
            <p14:sldId id="352"/>
            <p14:sldId id="325"/>
            <p14:sldId id="362"/>
            <p14:sldId id="363"/>
            <p14:sldId id="364"/>
            <p14:sldId id="365"/>
            <p14:sldId id="366"/>
            <p14:sldId id="367"/>
            <p14:sldId id="368"/>
            <p14:sldId id="369"/>
            <p14:sldId id="370"/>
            <p14:sldId id="371"/>
            <p14:sldId id="372"/>
            <p14:sldId id="3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7913" autoAdjust="0"/>
    <p:restoredTop sz="94619" autoAdjust="0"/>
  </p:normalViewPr>
  <p:slideViewPr>
    <p:cSldViewPr>
      <p:cViewPr varScale="1">
        <p:scale>
          <a:sx n="70" d="100"/>
          <a:sy n="70" d="100"/>
        </p:scale>
        <p:origin x="-102"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8AD8B6-455B-47F2-8B1A-3129A8142108}" type="datetimeFigureOut">
              <a:rPr lang="en-US" smtClean="0"/>
              <a:t>4/25/2013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155833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AD8B6-455B-47F2-8B1A-3129A8142108}" type="datetimeFigureOut">
              <a:rPr lang="en-US" smtClean="0"/>
              <a:t>4/25/2013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231009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AD8B6-455B-47F2-8B1A-3129A8142108}" type="datetimeFigureOut">
              <a:rPr lang="en-US" smtClean="0"/>
              <a:t>4/25/2013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21736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AD8B6-455B-47F2-8B1A-3129A8142108}" type="datetimeFigureOut">
              <a:rPr lang="en-US" smtClean="0"/>
              <a:t>4/25/2013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642639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8AD8B6-455B-47F2-8B1A-3129A8142108}" type="datetimeFigureOut">
              <a:rPr lang="en-US" smtClean="0"/>
              <a:t>4/25/2013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289598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8AD8B6-455B-47F2-8B1A-3129A8142108}" type="datetimeFigureOut">
              <a:rPr lang="en-US" smtClean="0"/>
              <a:t>4/25/2013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166854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8AD8B6-455B-47F2-8B1A-3129A8142108}" type="datetimeFigureOut">
              <a:rPr lang="en-US" smtClean="0"/>
              <a:t>4/25/2013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339412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8AD8B6-455B-47F2-8B1A-3129A8142108}" type="datetimeFigureOut">
              <a:rPr lang="en-US" smtClean="0"/>
              <a:t>4/25/2013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330700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AD8B6-455B-47F2-8B1A-3129A8142108}" type="datetimeFigureOut">
              <a:rPr lang="en-US" smtClean="0"/>
              <a:t>4/25/2013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402895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8AD8B6-455B-47F2-8B1A-3129A8142108}" type="datetimeFigureOut">
              <a:rPr lang="en-US" smtClean="0"/>
              <a:t>4/25/2013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348452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8AD8B6-455B-47F2-8B1A-3129A8142108}" type="datetimeFigureOut">
              <a:rPr lang="en-US" smtClean="0"/>
              <a:t>4/25/2013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A908EA-58B7-46C2-9F10-D889595CD296}" type="slidenum">
              <a:rPr lang="en-US" smtClean="0"/>
              <a:t>‹#›</a:t>
            </a:fld>
            <a:endParaRPr lang="en-US"/>
          </a:p>
        </p:txBody>
      </p:sp>
    </p:spTree>
    <p:extLst>
      <p:ext uri="{BB962C8B-B14F-4D97-AF65-F5344CB8AC3E}">
        <p14:creationId xmlns:p14="http://schemas.microsoft.com/office/powerpoint/2010/main" val="39706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AD8B6-455B-47F2-8B1A-3129A8142108}" type="datetimeFigureOut">
              <a:rPr lang="en-US" smtClean="0"/>
              <a:t>4/25/2013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908EA-58B7-46C2-9F10-D889595CD296}" type="slidenum">
              <a:rPr lang="en-US" smtClean="0"/>
              <a:t>‹#›</a:t>
            </a:fld>
            <a:endParaRPr lang="en-US"/>
          </a:p>
        </p:txBody>
      </p:sp>
    </p:spTree>
    <p:extLst>
      <p:ext uri="{BB962C8B-B14F-4D97-AF65-F5344CB8AC3E}">
        <p14:creationId xmlns:p14="http://schemas.microsoft.com/office/powerpoint/2010/main" val="258519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 Computer Science A</a:t>
            </a:r>
            <a:br>
              <a:rPr lang="en-US" dirty="0" smtClean="0"/>
            </a:br>
            <a:r>
              <a:rPr lang="en-US" dirty="0" smtClean="0"/>
              <a:t>Exam Review</a:t>
            </a:r>
            <a:endParaRPr lang="en-US" dirty="0"/>
          </a:p>
        </p:txBody>
      </p:sp>
      <p:sp>
        <p:nvSpPr>
          <p:cNvPr id="3" name="Subtitle 2"/>
          <p:cNvSpPr>
            <a:spLocks noGrp="1"/>
          </p:cNvSpPr>
          <p:nvPr>
            <p:ph type="subTitle" idx="1"/>
          </p:nvPr>
        </p:nvSpPr>
        <p:spPr/>
        <p:txBody>
          <a:bodyPr>
            <a:normAutofit/>
          </a:bodyPr>
          <a:lstStyle/>
          <a:p>
            <a:r>
              <a:rPr lang="en-US" dirty="0" smtClean="0"/>
              <a:t>What you ABSOLUTELY MUST KNOW above everything else</a:t>
            </a:r>
          </a:p>
          <a:p>
            <a:r>
              <a:rPr lang="en-US" sz="1200" dirty="0" smtClean="0"/>
              <a:t>(according to the Barron’s test prep book)</a:t>
            </a:r>
            <a:endParaRPr lang="en-US" sz="1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394" y="5353050"/>
            <a:ext cx="161925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314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Operators Notes</a:t>
            </a:r>
            <a:endParaRPr lang="en-US" dirty="0"/>
          </a:p>
        </p:txBody>
      </p:sp>
      <p:sp>
        <p:nvSpPr>
          <p:cNvPr id="3" name="Content Placeholder 2"/>
          <p:cNvSpPr>
            <a:spLocks noGrp="1"/>
          </p:cNvSpPr>
          <p:nvPr>
            <p:ph idx="1"/>
          </p:nvPr>
        </p:nvSpPr>
        <p:spPr/>
        <p:txBody>
          <a:bodyPr>
            <a:normAutofit lnSpcReduction="10000"/>
          </a:bodyPr>
          <a:lstStyle/>
          <a:p>
            <a:r>
              <a:rPr lang="en-US" dirty="0" smtClean="0"/>
              <a:t>Integer division truncates the answer (cuts off the decimal)</a:t>
            </a:r>
          </a:p>
          <a:p>
            <a:r>
              <a:rPr lang="en-US" dirty="0" smtClean="0"/>
              <a:t>Use type casting to control how to divide.</a:t>
            </a:r>
          </a:p>
          <a:p>
            <a:r>
              <a:rPr lang="en-US" dirty="0" smtClean="0"/>
              <a:t>Which do not evaluate to 0.75?</a:t>
            </a:r>
          </a:p>
          <a:p>
            <a:pPr lvl="1"/>
            <a:r>
              <a:rPr lang="en-US" dirty="0" smtClean="0"/>
              <a:t>3.0 / 4 </a:t>
            </a:r>
          </a:p>
          <a:p>
            <a:pPr lvl="1"/>
            <a:r>
              <a:rPr lang="en-US" dirty="0" smtClean="0">
                <a:sym typeface="Wingdings" pitchFamily="2" charset="2"/>
              </a:rPr>
              <a:t>3 / 4.0 </a:t>
            </a:r>
          </a:p>
          <a:p>
            <a:pPr lvl="1"/>
            <a:r>
              <a:rPr lang="en-US" dirty="0" smtClean="0">
                <a:sym typeface="Wingdings" pitchFamily="2" charset="2"/>
              </a:rPr>
              <a:t>(</a:t>
            </a:r>
            <a:r>
              <a:rPr lang="en-US" dirty="0" err="1" smtClean="0">
                <a:sym typeface="Wingdings" pitchFamily="2" charset="2"/>
              </a:rPr>
              <a:t>int</a:t>
            </a:r>
            <a:r>
              <a:rPr lang="en-US" dirty="0" smtClean="0">
                <a:sym typeface="Wingdings" pitchFamily="2" charset="2"/>
              </a:rPr>
              <a:t>) 3.0 / 4 </a:t>
            </a:r>
          </a:p>
          <a:p>
            <a:pPr lvl="1"/>
            <a:r>
              <a:rPr lang="en-US" dirty="0" smtClean="0">
                <a:sym typeface="Wingdings" pitchFamily="2" charset="2"/>
              </a:rPr>
              <a:t>(double) 3 / 4 </a:t>
            </a:r>
          </a:p>
          <a:p>
            <a:pPr lvl="1"/>
            <a:r>
              <a:rPr lang="en-US" dirty="0" smtClean="0">
                <a:sym typeface="Wingdings" pitchFamily="2" charset="2"/>
              </a:rPr>
              <a:t>(double) (3 / 4)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7817" y="5172075"/>
            <a:ext cx="161925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68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chemeClr val="accent2"/>
                                      </p:to>
                                    </p:animClr>
                                    <p:animClr clrSpc="rgb" dir="cw">
                                      <p:cBhvr>
                                        <p:cTn id="7" dur="500" fill="hold"/>
                                        <p:tgtEl>
                                          <p:spTgt spid="3">
                                            <p:txEl>
                                              <p:pRg st="5" end="5"/>
                                            </p:txEl>
                                          </p:spTgt>
                                        </p:tgtEl>
                                        <p:attrNameLst>
                                          <p:attrName>fillcolor</p:attrName>
                                        </p:attrNameLst>
                                      </p:cBhvr>
                                      <p:to>
                                        <a:schemeClr val="accent2"/>
                                      </p:to>
                                    </p:animClr>
                                    <p:set>
                                      <p:cBhvr>
                                        <p:cTn id="8" dur="500" fill="hold"/>
                                        <p:tgtEl>
                                          <p:spTgt spid="3">
                                            <p:txEl>
                                              <p:pRg st="5" end="5"/>
                                            </p:txEl>
                                          </p:spTgt>
                                        </p:tgtEl>
                                        <p:attrNameLst>
                                          <p:attrName>fill.type</p:attrName>
                                        </p:attrNameLst>
                                      </p:cBhvr>
                                      <p:to>
                                        <p:strVal val="solid"/>
                                      </p:to>
                                    </p:set>
                                    <p:set>
                                      <p:cBhvr>
                                        <p:cTn id="9" dur="500" fill="hold"/>
                                        <p:tgtEl>
                                          <p:spTgt spid="3">
                                            <p:txEl>
                                              <p:pRg st="5" end="5"/>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7" end="7"/>
                                            </p:txEl>
                                          </p:spTgt>
                                        </p:tgtEl>
                                        <p:attrNameLst>
                                          <p:attrName>style.color</p:attrName>
                                        </p:attrNameLst>
                                      </p:cBhvr>
                                      <p:to>
                                        <a:schemeClr val="accent2"/>
                                      </p:to>
                                    </p:animClr>
                                    <p:animClr clrSpc="rgb" dir="cw">
                                      <p:cBhvr>
                                        <p:cTn id="12" dur="500" fill="hold"/>
                                        <p:tgtEl>
                                          <p:spTgt spid="3">
                                            <p:txEl>
                                              <p:pRg st="7" end="7"/>
                                            </p:txEl>
                                          </p:spTgt>
                                        </p:tgtEl>
                                        <p:attrNameLst>
                                          <p:attrName>fillcolor</p:attrName>
                                        </p:attrNameLst>
                                      </p:cBhvr>
                                      <p:to>
                                        <a:schemeClr val="accent2"/>
                                      </p:to>
                                    </p:animClr>
                                    <p:set>
                                      <p:cBhvr>
                                        <p:cTn id="13" dur="500" fill="hold"/>
                                        <p:tgtEl>
                                          <p:spTgt spid="3">
                                            <p:txEl>
                                              <p:pRg st="7" end="7"/>
                                            </p:txEl>
                                          </p:spTgt>
                                        </p:tgtEl>
                                        <p:attrNameLst>
                                          <p:attrName>fill.type</p:attrName>
                                        </p:attrNameLst>
                                      </p:cBhvr>
                                      <p:to>
                                        <p:strVal val="solid"/>
                                      </p:to>
                                    </p:set>
                                    <p:set>
                                      <p:cBhvr>
                                        <p:cTn id="14" dur="500" fill="hold"/>
                                        <p:tgtEl>
                                          <p:spTgt spid="3">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Question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Consider a binary search algorithm to search an ordered list of numbers. Which of the following choices is closest to the maximum number of times that such an algorithm will execute its main comparison loop when searching a list of 1 million numbers?</a:t>
            </a:r>
          </a:p>
          <a:p>
            <a:pPr marL="514350" indent="-514350">
              <a:buFont typeface="+mj-lt"/>
              <a:buAutoNum type="alphaUcPeriod"/>
            </a:pPr>
            <a:r>
              <a:rPr lang="en-US" dirty="0" smtClean="0"/>
              <a:t>6</a:t>
            </a:r>
          </a:p>
          <a:p>
            <a:pPr marL="514350" indent="-514350">
              <a:buFont typeface="+mj-lt"/>
              <a:buAutoNum type="alphaUcPeriod"/>
            </a:pPr>
            <a:r>
              <a:rPr lang="en-US" dirty="0" smtClean="0"/>
              <a:t>20</a:t>
            </a:r>
          </a:p>
          <a:p>
            <a:pPr marL="514350" indent="-514350">
              <a:buFont typeface="+mj-lt"/>
              <a:buAutoNum type="alphaUcPeriod"/>
            </a:pPr>
            <a:r>
              <a:rPr lang="en-US" dirty="0" smtClean="0"/>
              <a:t>100</a:t>
            </a:r>
          </a:p>
          <a:p>
            <a:pPr marL="514350" indent="-514350">
              <a:buFont typeface="+mj-lt"/>
              <a:buAutoNum type="alphaUcPeriod"/>
            </a:pPr>
            <a:r>
              <a:rPr lang="en-US" dirty="0" smtClean="0"/>
              <a:t>120</a:t>
            </a:r>
          </a:p>
          <a:p>
            <a:pPr marL="514350" indent="-514350">
              <a:buFont typeface="+mj-lt"/>
              <a:buAutoNum type="alphaUcPeriod"/>
            </a:pPr>
            <a:r>
              <a:rPr lang="en-US" dirty="0" smtClean="0"/>
              <a:t>1000</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270" y="5617845"/>
            <a:ext cx="123825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697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chemeClr val="accent2"/>
                                      </p:to>
                                    </p:animClr>
                                    <p:animClr clrSpc="rgb" dir="cw">
                                      <p:cBhvr>
                                        <p:cTn id="7" dur="500" fill="hold"/>
                                        <p:tgtEl>
                                          <p:spTgt spid="3">
                                            <p:txEl>
                                              <p:pRg st="2" end="2"/>
                                            </p:txEl>
                                          </p:spTgt>
                                        </p:tgtEl>
                                        <p:attrNameLst>
                                          <p:attrName>fillcolor</p:attrName>
                                        </p:attrNameLst>
                                      </p:cBhvr>
                                      <p:to>
                                        <a:schemeClr val="accent2"/>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GridWorld</a:t>
            </a:r>
            <a:r>
              <a:rPr lang="en-US" dirty="0" smtClean="0"/>
              <a:t> Case Study</a:t>
            </a:r>
            <a:endParaRPr lang="en-US" dirty="0"/>
          </a:p>
        </p:txBody>
      </p:sp>
      <p:sp>
        <p:nvSpPr>
          <p:cNvPr id="3" name="Content Placeholder 2"/>
          <p:cNvSpPr>
            <a:spLocks noGrp="1"/>
          </p:cNvSpPr>
          <p:nvPr>
            <p:ph idx="1"/>
          </p:nvPr>
        </p:nvSpPr>
        <p:spPr/>
        <p:txBody>
          <a:bodyPr/>
          <a:lstStyle/>
          <a:p>
            <a:r>
              <a:rPr lang="en-US" dirty="0" smtClean="0"/>
              <a:t>Bugs and Critters are 25% of the exam</a:t>
            </a:r>
          </a:p>
          <a:p>
            <a:pPr lvl="1"/>
            <a:r>
              <a:rPr lang="en-US" dirty="0" smtClean="0"/>
              <a:t>Bug Class</a:t>
            </a:r>
          </a:p>
          <a:p>
            <a:pPr lvl="1"/>
            <a:r>
              <a:rPr lang="en-US" dirty="0" err="1" smtClean="0"/>
              <a:t>BoxBug</a:t>
            </a:r>
            <a:r>
              <a:rPr lang="en-US" dirty="0" smtClean="0"/>
              <a:t> Class</a:t>
            </a:r>
          </a:p>
          <a:p>
            <a:pPr lvl="1"/>
            <a:r>
              <a:rPr lang="en-US" dirty="0" smtClean="0"/>
              <a:t>Critter Class</a:t>
            </a:r>
          </a:p>
          <a:p>
            <a:pPr lvl="1"/>
            <a:r>
              <a:rPr lang="en-US" dirty="0" err="1" smtClean="0"/>
              <a:t>ChameleonCritter</a:t>
            </a:r>
            <a:r>
              <a:rPr lang="en-US" dirty="0" smtClean="0"/>
              <a:t> Class</a:t>
            </a:r>
            <a:endParaRPr lang="en-US" dirty="0"/>
          </a:p>
        </p:txBody>
      </p:sp>
      <p:pic>
        <p:nvPicPr>
          <p:cNvPr id="1026" name="Picture 2" descr="101Electr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922" y="5308125"/>
            <a:ext cx="15240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319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Methods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public Bug()</a:t>
            </a:r>
          </a:p>
          <a:p>
            <a:pPr lvl="1"/>
            <a:r>
              <a:rPr lang="en-US" dirty="0" smtClean="0"/>
              <a:t>Default constructor. Creates red Bug.</a:t>
            </a:r>
          </a:p>
          <a:p>
            <a:r>
              <a:rPr lang="en-US" dirty="0" smtClean="0"/>
              <a:t>public Bug(Color </a:t>
            </a:r>
            <a:r>
              <a:rPr lang="en-US" dirty="0" err="1" smtClean="0"/>
              <a:t>bugColor</a:t>
            </a:r>
            <a:r>
              <a:rPr lang="en-US" dirty="0" smtClean="0"/>
              <a:t>)</a:t>
            </a:r>
          </a:p>
          <a:p>
            <a:pPr lvl="1"/>
            <a:r>
              <a:rPr lang="en-US" dirty="0" smtClean="0"/>
              <a:t>Constructor. Create Bug with said color.</a:t>
            </a:r>
          </a:p>
          <a:p>
            <a:pPr lvl="2"/>
            <a:r>
              <a:rPr lang="en-US" dirty="0" smtClean="0"/>
              <a:t>Note: both constructors use inherited </a:t>
            </a:r>
            <a:r>
              <a:rPr lang="en-US" dirty="0" err="1" smtClean="0"/>
              <a:t>setColor</a:t>
            </a:r>
            <a:r>
              <a:rPr lang="en-US" dirty="0" smtClean="0"/>
              <a:t> method</a:t>
            </a:r>
          </a:p>
          <a:p>
            <a:r>
              <a:rPr lang="en-US" dirty="0" smtClean="0"/>
              <a:t>public void act()</a:t>
            </a:r>
          </a:p>
          <a:p>
            <a:pPr lvl="1"/>
            <a:r>
              <a:rPr lang="en-US" dirty="0" smtClean="0"/>
              <a:t>Bug moves if possible; otherwise turns.</a:t>
            </a:r>
          </a:p>
          <a:p>
            <a:pPr lvl="2"/>
            <a:r>
              <a:rPr lang="en-US" dirty="0" smtClean="0"/>
              <a:t>Note: only overridden method of Actor class</a:t>
            </a:r>
          </a:p>
          <a:p>
            <a:r>
              <a:rPr lang="en-US" dirty="0" smtClean="0"/>
              <a:t>public void turn()</a:t>
            </a:r>
          </a:p>
          <a:p>
            <a:pPr lvl="1"/>
            <a:r>
              <a:rPr lang="en-US" dirty="0" smtClean="0"/>
              <a:t>Turns Bug 45⁰ to right without changing location (i.e. add </a:t>
            </a:r>
            <a:r>
              <a:rPr lang="en-US" dirty="0" err="1" smtClean="0"/>
              <a:t>Location.HALF_RIGHT</a:t>
            </a:r>
            <a:r>
              <a:rPr lang="en-US" dirty="0" smtClean="0"/>
              <a:t> to current direction)</a:t>
            </a:r>
          </a:p>
        </p:txBody>
      </p:sp>
      <p:pic>
        <p:nvPicPr>
          <p:cNvPr id="2050" name="Picture 2" descr="102Exeggcu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5781292"/>
            <a:ext cx="1371600" cy="107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5576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Methods (cont.)</a:t>
            </a:r>
            <a:endParaRPr lang="en-US" dirty="0"/>
          </a:p>
        </p:txBody>
      </p:sp>
      <p:sp>
        <p:nvSpPr>
          <p:cNvPr id="3" name="Content Placeholder 2"/>
          <p:cNvSpPr>
            <a:spLocks noGrp="1"/>
          </p:cNvSpPr>
          <p:nvPr>
            <p:ph idx="1"/>
          </p:nvPr>
        </p:nvSpPr>
        <p:spPr/>
        <p:txBody>
          <a:bodyPr/>
          <a:lstStyle/>
          <a:p>
            <a:r>
              <a:rPr lang="en-US" dirty="0" smtClean="0"/>
              <a:t>public </a:t>
            </a:r>
            <a:r>
              <a:rPr lang="en-US" dirty="0" err="1" smtClean="0"/>
              <a:t>boolean</a:t>
            </a:r>
            <a:r>
              <a:rPr lang="en-US" dirty="0" smtClean="0"/>
              <a:t> </a:t>
            </a:r>
            <a:r>
              <a:rPr lang="en-US" dirty="0" err="1" smtClean="0"/>
              <a:t>canMove</a:t>
            </a:r>
            <a:r>
              <a:rPr lang="en-US" dirty="0" smtClean="0"/>
              <a:t>()</a:t>
            </a:r>
          </a:p>
          <a:p>
            <a:pPr lvl="1"/>
            <a:r>
              <a:rPr lang="en-US" dirty="0" smtClean="0"/>
              <a:t>Get bug’s grid, if null, return false (null if another actor removed the bug).</a:t>
            </a:r>
          </a:p>
          <a:p>
            <a:pPr lvl="1"/>
            <a:r>
              <a:rPr lang="en-US" dirty="0" smtClean="0"/>
              <a:t>Get adjacent location in front of bug.</a:t>
            </a:r>
          </a:p>
          <a:p>
            <a:pPr lvl="1"/>
            <a:r>
              <a:rPr lang="en-US" dirty="0" smtClean="0"/>
              <a:t>If location is invalid, return false.</a:t>
            </a:r>
          </a:p>
          <a:p>
            <a:pPr lvl="1"/>
            <a:r>
              <a:rPr lang="en-US" dirty="0" smtClean="0"/>
              <a:t>Get actor in neighboring location.</a:t>
            </a:r>
          </a:p>
          <a:p>
            <a:pPr lvl="1"/>
            <a:r>
              <a:rPr lang="en-US" dirty="0" smtClean="0"/>
              <a:t>If actor is flower or null, return true. Otherwise, return false.</a:t>
            </a:r>
            <a:endParaRPr lang="en-US" dirty="0"/>
          </a:p>
        </p:txBody>
      </p:sp>
      <p:pic>
        <p:nvPicPr>
          <p:cNvPr id="3074" name="Picture 2" descr="103Exeggu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0972" y="5181600"/>
            <a:ext cx="1713028" cy="165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817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Methods (cont.)</a:t>
            </a:r>
            <a:endParaRPr lang="en-US" dirty="0"/>
          </a:p>
        </p:txBody>
      </p:sp>
      <p:sp>
        <p:nvSpPr>
          <p:cNvPr id="3" name="Content Placeholder 2"/>
          <p:cNvSpPr>
            <a:spLocks noGrp="1"/>
          </p:cNvSpPr>
          <p:nvPr>
            <p:ph idx="1"/>
          </p:nvPr>
        </p:nvSpPr>
        <p:spPr/>
        <p:txBody>
          <a:bodyPr/>
          <a:lstStyle/>
          <a:p>
            <a:r>
              <a:rPr lang="en-US" dirty="0" smtClean="0"/>
              <a:t>public void move()</a:t>
            </a:r>
          </a:p>
          <a:p>
            <a:pPr lvl="1"/>
            <a:r>
              <a:rPr lang="en-US" dirty="0" smtClean="0"/>
              <a:t>Get bug’s grid, if null, exit method.</a:t>
            </a:r>
          </a:p>
          <a:p>
            <a:pPr lvl="1"/>
            <a:r>
              <a:rPr lang="en-US" dirty="0" smtClean="0"/>
              <a:t>Get bug’s current location</a:t>
            </a:r>
          </a:p>
          <a:p>
            <a:pPr lvl="1"/>
            <a:r>
              <a:rPr lang="en-US" dirty="0" smtClean="0"/>
              <a:t>Get adjacent location in front of bug</a:t>
            </a:r>
          </a:p>
          <a:p>
            <a:pPr lvl="1"/>
            <a:r>
              <a:rPr lang="en-US" dirty="0" smtClean="0"/>
              <a:t>If location is valid, bug moves there. Otherwise, removes itself from grid.</a:t>
            </a:r>
          </a:p>
          <a:p>
            <a:pPr lvl="1"/>
            <a:r>
              <a:rPr lang="en-US" dirty="0" smtClean="0"/>
              <a:t>Creates a flower that is same color as bug</a:t>
            </a:r>
          </a:p>
          <a:p>
            <a:pPr lvl="1"/>
            <a:r>
              <a:rPr lang="en-US" dirty="0" smtClean="0"/>
              <a:t>Place flower in bug’s previous location</a:t>
            </a:r>
            <a:endParaRPr lang="en-US" dirty="0"/>
          </a:p>
        </p:txBody>
      </p:sp>
      <p:pic>
        <p:nvPicPr>
          <p:cNvPr id="4098" name="Picture 2" descr="104Cub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095" y="4819650"/>
            <a:ext cx="17145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32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BoxBug</a:t>
            </a:r>
            <a:r>
              <a:rPr lang="en-US" dirty="0" smtClean="0"/>
              <a:t> Variables</a:t>
            </a:r>
            <a:endParaRPr lang="en-US" dirty="0"/>
          </a:p>
        </p:txBody>
      </p:sp>
      <p:sp>
        <p:nvSpPr>
          <p:cNvPr id="3" name="Content Placeholder 2"/>
          <p:cNvSpPr>
            <a:spLocks noGrp="1"/>
          </p:cNvSpPr>
          <p:nvPr>
            <p:ph idx="1"/>
          </p:nvPr>
        </p:nvSpPr>
        <p:spPr/>
        <p:txBody>
          <a:bodyPr/>
          <a:lstStyle/>
          <a:p>
            <a:r>
              <a:rPr lang="en-US" dirty="0" err="1" smtClean="0"/>
              <a:t>sideLength</a:t>
            </a:r>
            <a:endParaRPr lang="en-US" dirty="0" smtClean="0"/>
          </a:p>
          <a:p>
            <a:pPr lvl="1"/>
            <a:r>
              <a:rPr lang="en-US" dirty="0" smtClean="0"/>
              <a:t>number of steps in a side of its square</a:t>
            </a:r>
          </a:p>
          <a:p>
            <a:r>
              <a:rPr lang="en-US" dirty="0" smtClean="0"/>
              <a:t>steps</a:t>
            </a:r>
          </a:p>
          <a:p>
            <a:pPr lvl="1"/>
            <a:r>
              <a:rPr lang="en-US" dirty="0" smtClean="0"/>
              <a:t>keeps track of where the </a:t>
            </a:r>
            <a:r>
              <a:rPr lang="en-US" dirty="0" err="1" smtClean="0"/>
              <a:t>BoxBug</a:t>
            </a:r>
            <a:r>
              <a:rPr lang="en-US" dirty="0" smtClean="0"/>
              <a:t> is in creating a side</a:t>
            </a:r>
            <a:endParaRPr lang="en-US" dirty="0"/>
          </a:p>
        </p:txBody>
      </p:sp>
      <p:pic>
        <p:nvPicPr>
          <p:cNvPr id="5122" name="Picture 2" descr="105Marowa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462" y="5010149"/>
            <a:ext cx="200025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9640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BoxBug</a:t>
            </a:r>
            <a:r>
              <a:rPr lang="en-US" dirty="0" smtClean="0"/>
              <a:t> Methods</a:t>
            </a:r>
            <a:endParaRPr lang="en-US" dirty="0"/>
          </a:p>
        </p:txBody>
      </p:sp>
      <p:sp>
        <p:nvSpPr>
          <p:cNvPr id="3" name="Content Placeholder 2"/>
          <p:cNvSpPr>
            <a:spLocks noGrp="1"/>
          </p:cNvSpPr>
          <p:nvPr>
            <p:ph idx="1"/>
          </p:nvPr>
        </p:nvSpPr>
        <p:spPr/>
        <p:txBody>
          <a:bodyPr/>
          <a:lstStyle/>
          <a:p>
            <a:r>
              <a:rPr lang="en-US" dirty="0" smtClean="0"/>
              <a:t>public </a:t>
            </a:r>
            <a:r>
              <a:rPr lang="en-US" dirty="0" err="1" smtClean="0"/>
              <a:t>BoxBug</a:t>
            </a:r>
            <a:r>
              <a:rPr lang="en-US" dirty="0" smtClean="0"/>
              <a:t>(</a:t>
            </a:r>
            <a:r>
              <a:rPr lang="en-US" dirty="0" err="1" smtClean="0"/>
              <a:t>int</a:t>
            </a:r>
            <a:r>
              <a:rPr lang="en-US" dirty="0" smtClean="0"/>
              <a:t> length)</a:t>
            </a:r>
          </a:p>
          <a:p>
            <a:pPr lvl="1"/>
            <a:r>
              <a:rPr lang="en-US" dirty="0" smtClean="0"/>
              <a:t>Constructor. Set </a:t>
            </a:r>
            <a:r>
              <a:rPr lang="en-US" dirty="0" err="1" smtClean="0"/>
              <a:t>sidelength</a:t>
            </a:r>
            <a:r>
              <a:rPr lang="en-US" dirty="0" smtClean="0"/>
              <a:t> to said length and initializes steps to 0</a:t>
            </a:r>
          </a:p>
          <a:p>
            <a:r>
              <a:rPr lang="en-US" dirty="0" smtClean="0"/>
              <a:t>public void act()</a:t>
            </a:r>
          </a:p>
          <a:p>
            <a:pPr lvl="1"/>
            <a:r>
              <a:rPr lang="en-US" dirty="0" smtClean="0"/>
              <a:t>overridden method performs one step each call</a:t>
            </a:r>
          </a:p>
          <a:p>
            <a:pPr lvl="1"/>
            <a:r>
              <a:rPr lang="en-US" dirty="0" smtClean="0"/>
              <a:t>checks to see if steps&lt;</a:t>
            </a:r>
            <a:r>
              <a:rPr lang="en-US" dirty="0" err="1" smtClean="0"/>
              <a:t>sidelength</a:t>
            </a:r>
            <a:r>
              <a:rPr lang="en-US" dirty="0" smtClean="0"/>
              <a:t> and </a:t>
            </a:r>
            <a:r>
              <a:rPr lang="en-US" dirty="0" err="1" smtClean="0"/>
              <a:t>canMove</a:t>
            </a:r>
            <a:endParaRPr lang="en-US" dirty="0" smtClean="0"/>
          </a:p>
          <a:p>
            <a:pPr lvl="1"/>
            <a:r>
              <a:rPr lang="en-US" dirty="0" smtClean="0"/>
              <a:t>if true, move; else, turn twice</a:t>
            </a:r>
          </a:p>
          <a:p>
            <a:pPr lvl="1"/>
            <a:endParaRPr lang="en-US" dirty="0"/>
          </a:p>
        </p:txBody>
      </p:sp>
      <p:pic>
        <p:nvPicPr>
          <p:cNvPr id="6146" name="Picture 2" descr="106Hitmonl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75" y="5248274"/>
            <a:ext cx="1914525" cy="160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15404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Critter Class</a:t>
            </a:r>
            <a:endParaRPr lang="en-US" dirty="0"/>
          </a:p>
        </p:txBody>
      </p:sp>
      <p:sp>
        <p:nvSpPr>
          <p:cNvPr id="3" name="Content Placeholder 2"/>
          <p:cNvSpPr>
            <a:spLocks noGrp="1"/>
          </p:cNvSpPr>
          <p:nvPr>
            <p:ph idx="1"/>
          </p:nvPr>
        </p:nvSpPr>
        <p:spPr/>
        <p:txBody>
          <a:bodyPr>
            <a:normAutofit lnSpcReduction="10000"/>
          </a:bodyPr>
          <a:lstStyle/>
          <a:p>
            <a:r>
              <a:rPr lang="en-US" dirty="0" smtClean="0"/>
              <a:t>No explicit constructor; uses default constructor</a:t>
            </a:r>
          </a:p>
          <a:p>
            <a:r>
              <a:rPr lang="en-US" dirty="0" smtClean="0"/>
              <a:t>Extends Actor with following behavior:</a:t>
            </a:r>
          </a:p>
          <a:p>
            <a:r>
              <a:rPr lang="en-US" dirty="0" smtClean="0"/>
              <a:t>public void act()</a:t>
            </a:r>
          </a:p>
          <a:p>
            <a:pPr lvl="1"/>
            <a:r>
              <a:rPr lang="en-US" dirty="0" smtClean="0"/>
              <a:t>Get a list of neighboring actors</a:t>
            </a:r>
          </a:p>
          <a:p>
            <a:pPr lvl="1"/>
            <a:r>
              <a:rPr lang="en-US" dirty="0" smtClean="0"/>
              <a:t>Process actors</a:t>
            </a:r>
          </a:p>
          <a:p>
            <a:pPr lvl="1"/>
            <a:r>
              <a:rPr lang="en-US" dirty="0" smtClean="0"/>
              <a:t>Get list of possible locations to move to</a:t>
            </a:r>
          </a:p>
          <a:p>
            <a:pPr lvl="1"/>
            <a:r>
              <a:rPr lang="en-US" dirty="0" smtClean="0"/>
              <a:t>Select location from list</a:t>
            </a:r>
          </a:p>
          <a:p>
            <a:pPr lvl="1"/>
            <a:r>
              <a:rPr lang="en-US" dirty="0" smtClean="0"/>
              <a:t>Move to location</a:t>
            </a:r>
          </a:p>
          <a:p>
            <a:pPr lvl="1"/>
            <a:endParaRPr lang="en-US" dirty="0"/>
          </a:p>
        </p:txBody>
      </p:sp>
      <p:pic>
        <p:nvPicPr>
          <p:cNvPr id="7170" name="Picture 2" descr="107Hitmonch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4592471"/>
            <a:ext cx="1714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207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Critter Methods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public void act()</a:t>
            </a:r>
          </a:p>
          <a:p>
            <a:r>
              <a:rPr lang="en-US" dirty="0" smtClean="0"/>
              <a:t>public </a:t>
            </a:r>
            <a:r>
              <a:rPr lang="en-US" dirty="0" err="1" smtClean="0"/>
              <a:t>ArrayList</a:t>
            </a:r>
            <a:r>
              <a:rPr lang="en-US" dirty="0" smtClean="0"/>
              <a:t>&lt;Actor&gt; </a:t>
            </a:r>
            <a:r>
              <a:rPr lang="en-US" dirty="0" err="1" smtClean="0"/>
              <a:t>getActors</a:t>
            </a:r>
            <a:r>
              <a:rPr lang="en-US" dirty="0" smtClean="0"/>
              <a:t>()</a:t>
            </a:r>
          </a:p>
          <a:p>
            <a:pPr lvl="1"/>
            <a:r>
              <a:rPr lang="en-US" dirty="0" smtClean="0"/>
              <a:t>returns list of adjacent neighboring actors</a:t>
            </a:r>
          </a:p>
          <a:p>
            <a:r>
              <a:rPr lang="en-US" dirty="0" smtClean="0"/>
              <a:t>public void </a:t>
            </a:r>
            <a:r>
              <a:rPr lang="en-US" dirty="0" err="1" smtClean="0"/>
              <a:t>processActors</a:t>
            </a:r>
            <a:r>
              <a:rPr lang="en-US" dirty="0" smtClean="0"/>
              <a:t>(</a:t>
            </a:r>
            <a:r>
              <a:rPr lang="en-US" dirty="0" err="1" smtClean="0"/>
              <a:t>ArrayList</a:t>
            </a:r>
            <a:r>
              <a:rPr lang="en-US" dirty="0" smtClean="0"/>
              <a:t>&lt;Actors&gt; actors)</a:t>
            </a:r>
          </a:p>
          <a:p>
            <a:pPr lvl="1"/>
            <a:r>
              <a:rPr lang="en-US" dirty="0" smtClean="0"/>
              <a:t>Processes actors by iterating through list. Critter “eats” all actors that are not rocks or other Critters (actors remove themselves from the grid).</a:t>
            </a:r>
          </a:p>
          <a:p>
            <a:r>
              <a:rPr lang="en-US" dirty="0" smtClean="0"/>
              <a:t>public </a:t>
            </a:r>
            <a:r>
              <a:rPr lang="en-US" dirty="0" err="1" smtClean="0"/>
              <a:t>ArrayList</a:t>
            </a:r>
            <a:r>
              <a:rPr lang="en-US" dirty="0" smtClean="0"/>
              <a:t>&lt;Location&gt; </a:t>
            </a:r>
            <a:r>
              <a:rPr lang="en-US" dirty="0" err="1" smtClean="0"/>
              <a:t>getMoveLocations</a:t>
            </a:r>
            <a:r>
              <a:rPr lang="en-US" dirty="0" smtClean="0"/>
              <a:t>()</a:t>
            </a:r>
          </a:p>
          <a:p>
            <a:pPr lvl="1"/>
            <a:r>
              <a:rPr lang="en-US" dirty="0" smtClean="0"/>
              <a:t>returns list of valid, adjacent, empty, neighboring locations, which are possible for the next move. </a:t>
            </a:r>
            <a:r>
              <a:rPr lang="en-US" dirty="0" err="1" smtClean="0"/>
              <a:t>getEmptyAdjacentLocations</a:t>
            </a:r>
            <a:r>
              <a:rPr lang="en-US" dirty="0" smtClean="0"/>
              <a:t> is used with current location</a:t>
            </a:r>
          </a:p>
          <a:p>
            <a:pPr lvl="1"/>
            <a:endParaRPr lang="en-US" dirty="0" smtClean="0"/>
          </a:p>
        </p:txBody>
      </p:sp>
      <p:pic>
        <p:nvPicPr>
          <p:cNvPr id="8194" name="Picture 2" descr="108Lickitu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798" y="5867400"/>
            <a:ext cx="1094202"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2321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Critter Methods (cont.)</a:t>
            </a:r>
            <a:endParaRPr lang="en-US" dirty="0"/>
          </a:p>
        </p:txBody>
      </p:sp>
      <p:sp>
        <p:nvSpPr>
          <p:cNvPr id="3" name="Content Placeholder 2"/>
          <p:cNvSpPr>
            <a:spLocks noGrp="1"/>
          </p:cNvSpPr>
          <p:nvPr>
            <p:ph idx="1"/>
          </p:nvPr>
        </p:nvSpPr>
        <p:spPr/>
        <p:txBody>
          <a:bodyPr/>
          <a:lstStyle/>
          <a:p>
            <a:r>
              <a:rPr lang="en-US" dirty="0" smtClean="0"/>
              <a:t>public Location </a:t>
            </a:r>
            <a:r>
              <a:rPr lang="en-US" dirty="0" err="1" smtClean="0"/>
              <a:t>selectMoveLocation</a:t>
            </a:r>
            <a:r>
              <a:rPr lang="en-US" dirty="0" smtClean="0"/>
              <a:t/>
            </a:r>
            <a:br>
              <a:rPr lang="en-US" dirty="0" smtClean="0"/>
            </a:br>
            <a:r>
              <a:rPr lang="en-US" dirty="0" smtClean="0"/>
              <a:t>				(</a:t>
            </a:r>
            <a:r>
              <a:rPr lang="en-US" dirty="0" err="1" smtClean="0"/>
              <a:t>ArrayList</a:t>
            </a:r>
            <a:r>
              <a:rPr lang="en-US" dirty="0" smtClean="0"/>
              <a:t>&lt;Location&gt; </a:t>
            </a:r>
            <a:r>
              <a:rPr lang="en-US" dirty="0" err="1" smtClean="0"/>
              <a:t>locs</a:t>
            </a:r>
            <a:r>
              <a:rPr lang="en-US" dirty="0" smtClean="0"/>
              <a:t>)</a:t>
            </a:r>
          </a:p>
          <a:p>
            <a:pPr lvl="1"/>
            <a:r>
              <a:rPr lang="en-US" dirty="0" smtClean="0"/>
              <a:t>Assign n as length of list</a:t>
            </a:r>
          </a:p>
          <a:p>
            <a:pPr lvl="1"/>
            <a:r>
              <a:rPr lang="en-US" dirty="0" smtClean="0"/>
              <a:t>If n is 0 (no valid locations), return current location</a:t>
            </a:r>
          </a:p>
          <a:p>
            <a:pPr lvl="1"/>
            <a:r>
              <a:rPr lang="en-US" dirty="0" smtClean="0"/>
              <a:t>Get random </a:t>
            </a:r>
            <a:r>
              <a:rPr lang="en-US" dirty="0" err="1" smtClean="0"/>
              <a:t>int</a:t>
            </a:r>
            <a:r>
              <a:rPr lang="en-US" dirty="0" smtClean="0"/>
              <a:t> from 0 to n-1</a:t>
            </a:r>
          </a:p>
          <a:p>
            <a:pPr lvl="1"/>
            <a:r>
              <a:rPr lang="en-US" dirty="0" smtClean="0"/>
              <a:t>return location at index r in </a:t>
            </a:r>
            <a:r>
              <a:rPr lang="en-US" dirty="0" err="1" smtClean="0"/>
              <a:t>locs</a:t>
            </a:r>
            <a:r>
              <a:rPr lang="en-US" dirty="0" smtClean="0"/>
              <a:t> </a:t>
            </a:r>
            <a:r>
              <a:rPr lang="en-US" dirty="0" err="1" smtClean="0"/>
              <a:t>ArrayList</a:t>
            </a:r>
            <a:endParaRPr lang="en-US" dirty="0" smtClean="0"/>
          </a:p>
          <a:p>
            <a:r>
              <a:rPr lang="en-US" dirty="0" smtClean="0"/>
              <a:t>public void </a:t>
            </a:r>
            <a:r>
              <a:rPr lang="en-US" dirty="0" err="1" smtClean="0"/>
              <a:t>makeMove</a:t>
            </a:r>
            <a:r>
              <a:rPr lang="en-US" dirty="0" smtClean="0"/>
              <a:t>(Location </a:t>
            </a:r>
            <a:r>
              <a:rPr lang="en-US" dirty="0" err="1" smtClean="0"/>
              <a:t>loc</a:t>
            </a:r>
            <a:r>
              <a:rPr lang="en-US" dirty="0" smtClean="0"/>
              <a:t>)</a:t>
            </a:r>
          </a:p>
          <a:p>
            <a:pPr lvl="1"/>
            <a:r>
              <a:rPr lang="en-US" dirty="0" smtClean="0"/>
              <a:t>moves Critter to said location with </a:t>
            </a:r>
            <a:r>
              <a:rPr lang="en-US" dirty="0" err="1" smtClean="0"/>
              <a:t>moveTo</a:t>
            </a:r>
            <a:r>
              <a:rPr lang="en-US" dirty="0" smtClean="0"/>
              <a:t>(</a:t>
            </a:r>
            <a:r>
              <a:rPr lang="en-US" dirty="0" err="1" smtClean="0"/>
              <a:t>loc</a:t>
            </a:r>
            <a:r>
              <a:rPr lang="en-US" dirty="0" smtClean="0"/>
              <a:t>)</a:t>
            </a:r>
            <a:endParaRPr lang="en-US" dirty="0"/>
          </a:p>
        </p:txBody>
      </p:sp>
      <p:pic>
        <p:nvPicPr>
          <p:cNvPr id="9218" name="Picture 2" descr="109Koff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394" y="5791200"/>
            <a:ext cx="1277605"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932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Operators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0961898"/>
              </p:ext>
            </p:extLst>
          </p:nvPr>
        </p:nvGraphicFramePr>
        <p:xfrm>
          <a:off x="457200" y="1600200"/>
          <a:ext cx="8229600" cy="39319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sz="2400" dirty="0" smtClean="0"/>
                        <a:t>Operator</a:t>
                      </a:r>
                      <a:endParaRPr lang="en-US" sz="2400" dirty="0"/>
                    </a:p>
                  </a:txBody>
                  <a:tcPr/>
                </a:tc>
                <a:tc>
                  <a:txBody>
                    <a:bodyPr/>
                    <a:lstStyle/>
                    <a:p>
                      <a:r>
                        <a:rPr lang="en-US" sz="2400" dirty="0" smtClean="0"/>
                        <a:t>Meaning</a:t>
                      </a:r>
                      <a:endParaRPr lang="en-US" sz="2400" dirty="0"/>
                    </a:p>
                  </a:txBody>
                  <a:tcPr/>
                </a:tc>
                <a:tc>
                  <a:txBody>
                    <a:bodyPr/>
                    <a:lstStyle/>
                    <a:p>
                      <a:r>
                        <a:rPr lang="en-US" sz="2400" dirty="0" smtClean="0"/>
                        <a:t>Example</a:t>
                      </a:r>
                      <a:endParaRPr lang="en-US" sz="2400" dirty="0"/>
                    </a:p>
                  </a:txBody>
                  <a:tcPr/>
                </a:tc>
              </a:tr>
              <a:tr h="370840">
                <a:tc>
                  <a:txBody>
                    <a:bodyPr/>
                    <a:lstStyle/>
                    <a:p>
                      <a:r>
                        <a:rPr lang="en-US" sz="2400" dirty="0" smtClean="0"/>
                        <a:t>==</a:t>
                      </a:r>
                      <a:endParaRPr lang="en-US" sz="2400" dirty="0"/>
                    </a:p>
                  </a:txBody>
                  <a:tcPr/>
                </a:tc>
                <a:tc>
                  <a:txBody>
                    <a:bodyPr/>
                    <a:lstStyle/>
                    <a:p>
                      <a:r>
                        <a:rPr lang="en-US" sz="2400" dirty="0" smtClean="0"/>
                        <a:t>Equal to</a:t>
                      </a:r>
                      <a:endParaRPr lang="en-US" sz="2400" dirty="0"/>
                    </a:p>
                  </a:txBody>
                  <a:tcPr/>
                </a:tc>
                <a:tc>
                  <a:txBody>
                    <a:bodyPr/>
                    <a:lstStyle/>
                    <a:p>
                      <a:r>
                        <a:rPr lang="en-US" sz="2400" dirty="0" smtClean="0"/>
                        <a:t>if</a:t>
                      </a:r>
                      <a:r>
                        <a:rPr lang="en-US" sz="2400" baseline="0" dirty="0" smtClean="0"/>
                        <a:t> (x == 100)</a:t>
                      </a:r>
                      <a:endParaRPr lang="en-US" sz="2400" dirty="0"/>
                    </a:p>
                  </a:txBody>
                  <a:tcPr/>
                </a:tc>
              </a:tr>
              <a:tr h="370840">
                <a:tc>
                  <a:txBody>
                    <a:bodyPr/>
                    <a:lstStyle/>
                    <a:p>
                      <a:r>
                        <a:rPr lang="en-US" sz="2400" dirty="0" smtClean="0"/>
                        <a:t>!=</a:t>
                      </a:r>
                      <a:endParaRPr lang="en-US" sz="2400" dirty="0"/>
                    </a:p>
                  </a:txBody>
                  <a:tcPr/>
                </a:tc>
                <a:tc>
                  <a:txBody>
                    <a:bodyPr/>
                    <a:lstStyle/>
                    <a:p>
                      <a:r>
                        <a:rPr lang="en-US" sz="2400" dirty="0" smtClean="0"/>
                        <a:t>Not equal to</a:t>
                      </a:r>
                      <a:endParaRPr lang="en-US" sz="2400" dirty="0"/>
                    </a:p>
                  </a:txBody>
                  <a:tcPr/>
                </a:tc>
                <a:tc>
                  <a:txBody>
                    <a:bodyPr/>
                    <a:lstStyle/>
                    <a:p>
                      <a:r>
                        <a:rPr lang="en-US" sz="2400" dirty="0" smtClean="0"/>
                        <a:t>if (age != 21)</a:t>
                      </a:r>
                      <a:endParaRPr lang="en-US" sz="2400" dirty="0"/>
                    </a:p>
                  </a:txBody>
                  <a:tcPr/>
                </a:tc>
              </a:tr>
              <a:tr h="370840">
                <a:tc>
                  <a:txBody>
                    <a:bodyPr/>
                    <a:lstStyle/>
                    <a:p>
                      <a:r>
                        <a:rPr lang="en-US" sz="2400" dirty="0" smtClean="0"/>
                        <a:t>&gt;</a:t>
                      </a:r>
                      <a:endParaRPr lang="en-US" sz="2400" dirty="0"/>
                    </a:p>
                  </a:txBody>
                  <a:tcPr/>
                </a:tc>
                <a:tc>
                  <a:txBody>
                    <a:bodyPr/>
                    <a:lstStyle/>
                    <a:p>
                      <a:r>
                        <a:rPr lang="en-US" sz="2400" dirty="0" smtClean="0"/>
                        <a:t>Greater than</a:t>
                      </a:r>
                      <a:endParaRPr lang="en-US" sz="2400" dirty="0"/>
                    </a:p>
                  </a:txBody>
                  <a:tcPr/>
                </a:tc>
                <a:tc>
                  <a:txBody>
                    <a:bodyPr/>
                    <a:lstStyle/>
                    <a:p>
                      <a:r>
                        <a:rPr lang="en-US" sz="2400" dirty="0" smtClean="0"/>
                        <a:t>if</a:t>
                      </a:r>
                      <a:r>
                        <a:rPr lang="en-US" sz="2400" baseline="0" dirty="0" smtClean="0"/>
                        <a:t> (salary &gt; 30000)</a:t>
                      </a:r>
                      <a:endParaRPr lang="en-US" sz="2400" dirty="0"/>
                    </a:p>
                  </a:txBody>
                  <a:tcPr/>
                </a:tc>
              </a:tr>
              <a:tr h="370840">
                <a:tc>
                  <a:txBody>
                    <a:bodyPr/>
                    <a:lstStyle/>
                    <a:p>
                      <a:r>
                        <a:rPr lang="en-US" sz="2400" dirty="0" smtClean="0"/>
                        <a:t>&lt;</a:t>
                      </a:r>
                      <a:endParaRPr lang="en-US" sz="2400" dirty="0"/>
                    </a:p>
                  </a:txBody>
                  <a:tcPr/>
                </a:tc>
                <a:tc>
                  <a:txBody>
                    <a:bodyPr/>
                    <a:lstStyle/>
                    <a:p>
                      <a:r>
                        <a:rPr lang="en-US" sz="2400" dirty="0" smtClean="0"/>
                        <a:t>Less than</a:t>
                      </a:r>
                      <a:endParaRPr lang="en-US" sz="2400" dirty="0"/>
                    </a:p>
                  </a:txBody>
                  <a:tcPr/>
                </a:tc>
                <a:tc>
                  <a:txBody>
                    <a:bodyPr/>
                    <a:lstStyle/>
                    <a:p>
                      <a:r>
                        <a:rPr lang="en-US" sz="2400" dirty="0" smtClean="0"/>
                        <a:t>if</a:t>
                      </a:r>
                      <a:r>
                        <a:rPr lang="en-US" sz="2400" baseline="0" dirty="0" smtClean="0"/>
                        <a:t> (grade &lt; 65)</a:t>
                      </a:r>
                      <a:endParaRPr lang="en-US" sz="2400" dirty="0"/>
                    </a:p>
                  </a:txBody>
                  <a:tcPr/>
                </a:tc>
              </a:tr>
              <a:tr h="370840">
                <a:tc>
                  <a:txBody>
                    <a:bodyPr/>
                    <a:lstStyle/>
                    <a:p>
                      <a:r>
                        <a:rPr lang="en-US" sz="2400" dirty="0" smtClean="0"/>
                        <a:t>&gt;=</a:t>
                      </a:r>
                      <a:endParaRPr lang="en-US" sz="2400" dirty="0"/>
                    </a:p>
                  </a:txBody>
                  <a:tcPr/>
                </a:tc>
                <a:tc>
                  <a:txBody>
                    <a:bodyPr/>
                    <a:lstStyle/>
                    <a:p>
                      <a:r>
                        <a:rPr lang="en-US" sz="2400" dirty="0" smtClean="0"/>
                        <a:t>Greater than or equal to</a:t>
                      </a:r>
                      <a:endParaRPr lang="en-US" sz="2400" dirty="0"/>
                    </a:p>
                  </a:txBody>
                  <a:tcPr/>
                </a:tc>
                <a:tc>
                  <a:txBody>
                    <a:bodyPr/>
                    <a:lstStyle/>
                    <a:p>
                      <a:r>
                        <a:rPr lang="en-US" sz="2400" dirty="0" smtClean="0"/>
                        <a:t>if</a:t>
                      </a:r>
                      <a:r>
                        <a:rPr lang="en-US" sz="2400" baseline="0" dirty="0" smtClean="0"/>
                        <a:t> (age &gt;= 16)</a:t>
                      </a:r>
                      <a:endParaRPr lang="en-US" sz="2400" dirty="0"/>
                    </a:p>
                  </a:txBody>
                  <a:tcPr/>
                </a:tc>
              </a:tr>
              <a:tr h="370840">
                <a:tc>
                  <a:txBody>
                    <a:bodyPr/>
                    <a:lstStyle/>
                    <a:p>
                      <a:r>
                        <a:rPr lang="en-US" sz="2400" dirty="0" smtClean="0"/>
                        <a:t>&lt;=</a:t>
                      </a:r>
                      <a:endParaRPr lang="en-US" sz="2400" dirty="0"/>
                    </a:p>
                  </a:txBody>
                  <a:tcPr/>
                </a:tc>
                <a:tc>
                  <a:txBody>
                    <a:bodyPr/>
                    <a:lstStyle/>
                    <a:p>
                      <a:r>
                        <a:rPr lang="en-US" sz="2400" dirty="0" smtClean="0"/>
                        <a:t>Less than or equal to</a:t>
                      </a:r>
                      <a:endParaRPr lang="en-US" sz="2400" dirty="0"/>
                    </a:p>
                  </a:txBody>
                  <a:tcPr/>
                </a:tc>
                <a:tc>
                  <a:txBody>
                    <a:bodyPr/>
                    <a:lstStyle/>
                    <a:p>
                      <a:r>
                        <a:rPr lang="en-US" sz="2400" dirty="0" smtClean="0"/>
                        <a:t>if</a:t>
                      </a:r>
                      <a:r>
                        <a:rPr lang="en-US" sz="2400" baseline="0" dirty="0" smtClean="0"/>
                        <a:t> (height &lt;= 6)</a:t>
                      </a:r>
                      <a:endParaRPr lang="en-US" sz="2400" dirty="0"/>
                    </a:p>
                  </a:txBody>
                  <a:tcPr/>
                </a:tc>
              </a:tr>
            </a:tbl>
          </a:graphicData>
        </a:graphic>
      </p:graphicFrame>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210" y="5791200"/>
            <a:ext cx="935789"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15957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ChameleonCritter</a:t>
            </a:r>
            <a:endParaRPr lang="en-US" dirty="0"/>
          </a:p>
        </p:txBody>
      </p:sp>
      <p:sp>
        <p:nvSpPr>
          <p:cNvPr id="3" name="Content Placeholder 2"/>
          <p:cNvSpPr>
            <a:spLocks noGrp="1"/>
          </p:cNvSpPr>
          <p:nvPr>
            <p:ph idx="1"/>
          </p:nvPr>
        </p:nvSpPr>
        <p:spPr/>
        <p:txBody>
          <a:bodyPr/>
          <a:lstStyle/>
          <a:p>
            <a:r>
              <a:rPr lang="en-US" dirty="0" smtClean="0"/>
              <a:t>public void </a:t>
            </a:r>
            <a:r>
              <a:rPr lang="en-US" dirty="0" err="1" smtClean="0"/>
              <a:t>processActors</a:t>
            </a:r>
            <a:r>
              <a:rPr lang="en-US" dirty="0" smtClean="0"/>
              <a:t/>
            </a:r>
            <a:br>
              <a:rPr lang="en-US" dirty="0" smtClean="0"/>
            </a:br>
            <a:r>
              <a:rPr lang="en-US" dirty="0" smtClean="0"/>
              <a:t>				(</a:t>
            </a:r>
            <a:r>
              <a:rPr lang="en-US" dirty="0" err="1" smtClean="0"/>
              <a:t>ArrayList</a:t>
            </a:r>
            <a:r>
              <a:rPr lang="en-US" dirty="0" smtClean="0"/>
              <a:t>&lt;Actor&gt; actors)</a:t>
            </a:r>
          </a:p>
          <a:p>
            <a:pPr lvl="1"/>
            <a:r>
              <a:rPr lang="en-US" dirty="0" smtClean="0"/>
              <a:t>Randomly selects adjacent neighbor, changes to neighbor’s color. Does nothing if no neighbors</a:t>
            </a:r>
          </a:p>
          <a:p>
            <a:r>
              <a:rPr lang="en-US" dirty="0" smtClean="0"/>
              <a:t>public void </a:t>
            </a:r>
            <a:r>
              <a:rPr lang="en-US" dirty="0" err="1" smtClean="0"/>
              <a:t>makeMove</a:t>
            </a:r>
            <a:r>
              <a:rPr lang="en-US" dirty="0" smtClean="0"/>
              <a:t>(Location </a:t>
            </a:r>
            <a:r>
              <a:rPr lang="en-US" dirty="0" err="1" smtClean="0"/>
              <a:t>loc</a:t>
            </a:r>
            <a:r>
              <a:rPr lang="en-US" dirty="0" smtClean="0"/>
              <a:t>)</a:t>
            </a:r>
          </a:p>
          <a:p>
            <a:pPr lvl="1"/>
            <a:r>
              <a:rPr lang="en-US" dirty="0" smtClean="0"/>
              <a:t>Before moving, turns to face new location</a:t>
            </a:r>
          </a:p>
          <a:p>
            <a:pPr lvl="1"/>
            <a:r>
              <a:rPr lang="en-US" dirty="0" smtClean="0"/>
              <a:t>sets the direction to </a:t>
            </a:r>
            <a:r>
              <a:rPr lang="en-US" dirty="0" err="1" smtClean="0"/>
              <a:t>getLocation</a:t>
            </a:r>
            <a:r>
              <a:rPr lang="en-US" dirty="0" smtClean="0"/>
              <a:t>().</a:t>
            </a:r>
            <a:r>
              <a:rPr lang="en-US" dirty="0" err="1" smtClean="0"/>
              <a:t>getDirectionToward</a:t>
            </a:r>
            <a:r>
              <a:rPr lang="en-US" dirty="0" smtClean="0"/>
              <a:t>(</a:t>
            </a:r>
            <a:r>
              <a:rPr lang="en-US" dirty="0" err="1" smtClean="0"/>
              <a:t>loc</a:t>
            </a:r>
            <a:r>
              <a:rPr lang="en-US" dirty="0" smtClean="0"/>
              <a:t>)</a:t>
            </a:r>
            <a:endParaRPr lang="en-US" dirty="0"/>
          </a:p>
        </p:txBody>
      </p:sp>
      <p:pic>
        <p:nvPicPr>
          <p:cNvPr id="10242" name="Picture 2" descr="110Weez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5010149"/>
            <a:ext cx="2000250"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91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Operators Notes</a:t>
            </a:r>
            <a:endParaRPr lang="en-US" dirty="0"/>
          </a:p>
        </p:txBody>
      </p:sp>
      <p:sp>
        <p:nvSpPr>
          <p:cNvPr id="3" name="Content Placeholder 2"/>
          <p:cNvSpPr>
            <a:spLocks noGrp="1"/>
          </p:cNvSpPr>
          <p:nvPr>
            <p:ph idx="1"/>
          </p:nvPr>
        </p:nvSpPr>
        <p:spPr/>
        <p:txBody>
          <a:bodyPr/>
          <a:lstStyle/>
          <a:p>
            <a:r>
              <a:rPr lang="en-US" dirty="0" smtClean="0"/>
              <a:t>Should only be used for primitive types (i.e. </a:t>
            </a:r>
            <a:r>
              <a:rPr lang="en-US" dirty="0" err="1" smtClean="0"/>
              <a:t>int</a:t>
            </a:r>
            <a:r>
              <a:rPr lang="en-US" dirty="0" smtClean="0"/>
              <a:t>, double, </a:t>
            </a:r>
            <a:r>
              <a:rPr lang="en-US" dirty="0" err="1" smtClean="0"/>
              <a:t>boolean</a:t>
            </a:r>
            <a:r>
              <a:rPr lang="en-US" dirty="0" smtClean="0"/>
              <a:t>)</a:t>
            </a:r>
          </a:p>
          <a:p>
            <a:r>
              <a:rPr lang="en-US" dirty="0" smtClean="0"/>
              <a:t>Be careful for comparing floating-point numbers due to round-off error</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4924425"/>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6719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5968297"/>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Operator</a:t>
                      </a:r>
                      <a:endParaRPr lang="en-US" dirty="0"/>
                    </a:p>
                  </a:txBody>
                  <a:tcPr/>
                </a:tc>
                <a:tc>
                  <a:txBody>
                    <a:bodyPr/>
                    <a:lstStyle/>
                    <a:p>
                      <a:r>
                        <a:rPr lang="en-US" dirty="0" smtClean="0"/>
                        <a:t>Meaning</a:t>
                      </a:r>
                      <a:endParaRPr lang="en-US" dirty="0"/>
                    </a:p>
                  </a:txBody>
                  <a:tcPr/>
                </a:tc>
                <a:tc>
                  <a:txBody>
                    <a:bodyPr/>
                    <a:lstStyle/>
                    <a:p>
                      <a:r>
                        <a:rPr lang="en-US" dirty="0" smtClean="0"/>
                        <a:t>Example</a:t>
                      </a:r>
                      <a:endParaRPr lang="en-US" dirty="0"/>
                    </a:p>
                  </a:txBody>
                  <a:tcPr/>
                </a:tc>
              </a:tr>
              <a:tr h="370840">
                <a:tc>
                  <a:txBody>
                    <a:bodyPr/>
                    <a:lstStyle/>
                    <a:p>
                      <a:r>
                        <a:rPr lang="en-US" dirty="0" smtClean="0"/>
                        <a:t>!</a:t>
                      </a:r>
                      <a:endParaRPr lang="en-US" dirty="0"/>
                    </a:p>
                  </a:txBody>
                  <a:tcPr/>
                </a:tc>
                <a:tc>
                  <a:txBody>
                    <a:bodyPr/>
                    <a:lstStyle/>
                    <a:p>
                      <a:r>
                        <a:rPr lang="en-US" dirty="0" smtClean="0"/>
                        <a:t>NOT</a:t>
                      </a:r>
                      <a:endParaRPr lang="en-US" dirty="0"/>
                    </a:p>
                  </a:txBody>
                  <a:tcPr/>
                </a:tc>
                <a:tc>
                  <a:txBody>
                    <a:bodyPr/>
                    <a:lstStyle/>
                    <a:p>
                      <a:r>
                        <a:rPr lang="en-US" dirty="0" smtClean="0"/>
                        <a:t>if (!found)</a:t>
                      </a:r>
                      <a:endParaRPr lang="en-US" dirty="0"/>
                    </a:p>
                  </a:txBody>
                  <a:tcPr/>
                </a:tc>
              </a:tr>
              <a:tr h="370840">
                <a:tc>
                  <a:txBody>
                    <a:bodyPr/>
                    <a:lstStyle/>
                    <a:p>
                      <a:r>
                        <a:rPr lang="en-US" dirty="0" smtClean="0"/>
                        <a:t>&amp;&amp;</a:t>
                      </a:r>
                      <a:endParaRPr lang="en-US" dirty="0"/>
                    </a:p>
                  </a:txBody>
                  <a:tcPr/>
                </a:tc>
                <a:tc>
                  <a:txBody>
                    <a:bodyPr/>
                    <a:lstStyle/>
                    <a:p>
                      <a:r>
                        <a:rPr lang="en-US" dirty="0" smtClean="0"/>
                        <a:t>AND</a:t>
                      </a:r>
                      <a:endParaRPr lang="en-US" dirty="0"/>
                    </a:p>
                  </a:txBody>
                  <a:tcPr/>
                </a:tc>
                <a:tc>
                  <a:txBody>
                    <a:bodyPr/>
                    <a:lstStyle/>
                    <a:p>
                      <a:r>
                        <a:rPr lang="en-US" dirty="0" smtClean="0"/>
                        <a:t>if</a:t>
                      </a:r>
                      <a:r>
                        <a:rPr lang="en-US" baseline="0" dirty="0" smtClean="0"/>
                        <a:t> (x &lt; 3 &amp;&amp; y &gt; 4)</a:t>
                      </a:r>
                      <a:endParaRPr lang="en-US" dirty="0"/>
                    </a:p>
                  </a:txBody>
                  <a:tcPr/>
                </a:tc>
              </a:tr>
              <a:tr h="370840">
                <a:tc>
                  <a:txBody>
                    <a:bodyPr/>
                    <a:lstStyle/>
                    <a:p>
                      <a:r>
                        <a:rPr lang="en-US" dirty="0" smtClean="0"/>
                        <a:t>||</a:t>
                      </a:r>
                      <a:endParaRPr lang="en-US" dirty="0"/>
                    </a:p>
                  </a:txBody>
                  <a:tcPr/>
                </a:tc>
                <a:tc>
                  <a:txBody>
                    <a:bodyPr/>
                    <a:lstStyle/>
                    <a:p>
                      <a:r>
                        <a:rPr lang="en-US" dirty="0" smtClean="0"/>
                        <a:t>OR</a:t>
                      </a:r>
                      <a:endParaRPr lang="en-US" dirty="0"/>
                    </a:p>
                  </a:txBody>
                  <a:tcPr/>
                </a:tc>
                <a:tc>
                  <a:txBody>
                    <a:bodyPr/>
                    <a:lstStyle/>
                    <a:p>
                      <a:r>
                        <a:rPr lang="en-US" dirty="0" smtClean="0"/>
                        <a:t>if</a:t>
                      </a:r>
                      <a:r>
                        <a:rPr lang="en-US" baseline="0" dirty="0" smtClean="0"/>
                        <a:t> (age &lt; 2 || height &lt; 4)</a:t>
                      </a:r>
                      <a:endParaRPr lang="en-US" dirty="0"/>
                    </a:p>
                  </a:txBody>
                  <a:tcPr/>
                </a:tc>
              </a:tr>
            </a:tbl>
          </a:graphicData>
        </a:graphic>
      </p:graphicFrame>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25" y="5229225"/>
            <a:ext cx="128587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244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Operators Example</a:t>
            </a:r>
            <a:endParaRPr lang="en-US" dirty="0"/>
          </a:p>
        </p:txBody>
      </p:sp>
      <p:sp>
        <p:nvSpPr>
          <p:cNvPr id="3" name="Content Placeholder 2"/>
          <p:cNvSpPr>
            <a:spLocks noGrp="1"/>
          </p:cNvSpPr>
          <p:nvPr>
            <p:ph idx="1"/>
          </p:nvPr>
        </p:nvSpPr>
        <p:spPr/>
        <p:txBody>
          <a:bodyPr/>
          <a:lstStyle/>
          <a:p>
            <a:r>
              <a:rPr lang="en-US" dirty="0" smtClean="0"/>
              <a:t>(x &amp;&amp; y) || !(x &amp;&amp; y)</a:t>
            </a:r>
          </a:p>
          <a:p>
            <a:pPr marL="971550" lvl="1" indent="-514350">
              <a:buFont typeface="+mj-lt"/>
              <a:buAutoNum type="alphaUcPeriod"/>
            </a:pPr>
            <a:r>
              <a:rPr lang="en-US" dirty="0" smtClean="0"/>
              <a:t>Always true</a:t>
            </a:r>
          </a:p>
          <a:p>
            <a:pPr marL="971550" lvl="1" indent="-514350">
              <a:buFont typeface="+mj-lt"/>
              <a:buAutoNum type="alphaUcPeriod"/>
            </a:pPr>
            <a:r>
              <a:rPr lang="en-US" dirty="0" smtClean="0"/>
              <a:t>Always false</a:t>
            </a:r>
          </a:p>
          <a:p>
            <a:pPr marL="971550" lvl="1" indent="-514350">
              <a:buFont typeface="+mj-lt"/>
              <a:buAutoNum type="alphaUcPeriod"/>
            </a:pPr>
            <a:r>
              <a:rPr lang="en-US" dirty="0" smtClean="0"/>
              <a:t>true only when x is true and y is true</a:t>
            </a:r>
          </a:p>
          <a:p>
            <a:pPr marL="971550" lvl="1" indent="-514350">
              <a:buFont typeface="+mj-lt"/>
              <a:buAutoNum type="alphaUcPeriod"/>
            </a:pPr>
            <a:r>
              <a:rPr lang="en-US" dirty="0" smtClean="0"/>
              <a:t>true only when x and y have the same value</a:t>
            </a:r>
          </a:p>
          <a:p>
            <a:pPr marL="971550" lvl="1" indent="-514350">
              <a:buFont typeface="+mj-lt"/>
              <a:buAutoNum type="alphaUcPeriod"/>
            </a:pPr>
            <a:r>
              <a:rPr lang="en-US" dirty="0" smtClean="0"/>
              <a:t>true only when x and y have different values</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883" y="5229578"/>
            <a:ext cx="8572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187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a:lstStyle/>
          <a:p>
            <a:r>
              <a:rPr lang="en-US" dirty="0" smtClean="0"/>
              <a:t>Which is equivalent to:</a:t>
            </a:r>
            <a:br>
              <a:rPr lang="en-US" dirty="0" smtClean="0"/>
            </a:br>
            <a:r>
              <a:rPr lang="en-US" dirty="0" smtClean="0"/>
              <a:t>!(a &lt; b) &amp;&amp; !(a &gt; b)</a:t>
            </a:r>
          </a:p>
          <a:p>
            <a:pPr marL="971550" lvl="1" indent="-514350">
              <a:buFont typeface="+mj-lt"/>
              <a:buAutoNum type="alphaUcPeriod"/>
            </a:pPr>
            <a:r>
              <a:rPr lang="en-US" dirty="0" smtClean="0"/>
              <a:t>true</a:t>
            </a:r>
          </a:p>
          <a:p>
            <a:pPr marL="971550" lvl="1" indent="-514350">
              <a:buFont typeface="+mj-lt"/>
              <a:buAutoNum type="alphaUcPeriod"/>
            </a:pPr>
            <a:r>
              <a:rPr lang="en-US" dirty="0" smtClean="0"/>
              <a:t>false</a:t>
            </a:r>
          </a:p>
          <a:p>
            <a:pPr marL="971550" lvl="1" indent="-514350">
              <a:buFont typeface="+mj-lt"/>
              <a:buAutoNum type="alphaUcPeriod"/>
            </a:pPr>
            <a:r>
              <a:rPr lang="en-US" dirty="0" smtClean="0"/>
              <a:t>a == b</a:t>
            </a:r>
          </a:p>
          <a:p>
            <a:pPr marL="971550" lvl="1" indent="-514350">
              <a:buFont typeface="+mj-lt"/>
              <a:buAutoNum type="alphaUcPeriod"/>
            </a:pPr>
            <a:r>
              <a:rPr lang="en-US" dirty="0" smtClean="0"/>
              <a:t>a != b</a:t>
            </a:r>
          </a:p>
          <a:p>
            <a:pPr marL="971550" lvl="1" indent="-514350">
              <a:buFont typeface="+mj-lt"/>
              <a:buAutoNum type="alphaUcPeriod"/>
            </a:pPr>
            <a:r>
              <a:rPr lang="en-US" dirty="0" smtClean="0"/>
              <a:t>!(a &lt; b) &amp;&amp; (a &gt; b)</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4899731"/>
            <a:ext cx="1619250"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03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chemeClr val="accent2"/>
                                      </p:to>
                                    </p:animClr>
                                    <p:animClr clrSpc="rgb" dir="cw">
                                      <p:cBhvr>
                                        <p:cTn id="7" dur="500" fill="hold"/>
                                        <p:tgtEl>
                                          <p:spTgt spid="3">
                                            <p:txEl>
                                              <p:pRg st="3" end="3"/>
                                            </p:txEl>
                                          </p:spTgt>
                                        </p:tgtEl>
                                        <p:attrNameLst>
                                          <p:attrName>fillcolor</p:attrName>
                                        </p:attrNameLst>
                                      </p:cBhvr>
                                      <p:to>
                                        <a:schemeClr val="accent2"/>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Operators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7180776"/>
              </p:ext>
            </p:extLst>
          </p:nvPr>
        </p:nvGraphicFramePr>
        <p:xfrm>
          <a:off x="457200" y="1600200"/>
          <a:ext cx="8229600" cy="33375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Operator</a:t>
                      </a:r>
                      <a:endParaRPr lang="en-US" dirty="0"/>
                    </a:p>
                  </a:txBody>
                  <a:tcPr/>
                </a:tc>
                <a:tc>
                  <a:txBody>
                    <a:bodyPr/>
                    <a:lstStyle/>
                    <a:p>
                      <a:r>
                        <a:rPr lang="en-US" dirty="0" smtClean="0"/>
                        <a:t>Example</a:t>
                      </a:r>
                      <a:endParaRPr lang="en-US" dirty="0"/>
                    </a:p>
                  </a:txBody>
                  <a:tcPr/>
                </a:tc>
                <a:tc>
                  <a:txBody>
                    <a:bodyPr/>
                    <a:lstStyle/>
                    <a:p>
                      <a:r>
                        <a:rPr lang="en-US" dirty="0" smtClean="0"/>
                        <a:t>Meaning</a:t>
                      </a:r>
                      <a:endParaRPr lang="en-US" dirty="0"/>
                    </a:p>
                  </a:txBody>
                  <a:tcPr/>
                </a:tc>
              </a:tr>
              <a:tr h="370840">
                <a:tc>
                  <a:txBody>
                    <a:bodyPr/>
                    <a:lstStyle/>
                    <a:p>
                      <a:r>
                        <a:rPr lang="en-US" dirty="0" smtClean="0"/>
                        <a:t>=</a:t>
                      </a:r>
                      <a:endParaRPr lang="en-US" dirty="0"/>
                    </a:p>
                  </a:txBody>
                  <a:tcPr/>
                </a:tc>
                <a:tc>
                  <a:txBody>
                    <a:bodyPr/>
                    <a:lstStyle/>
                    <a:p>
                      <a:r>
                        <a:rPr lang="en-US" dirty="0" smtClean="0"/>
                        <a:t>x</a:t>
                      </a:r>
                      <a:r>
                        <a:rPr lang="en-US" baseline="0" dirty="0" smtClean="0"/>
                        <a:t> = 2</a:t>
                      </a:r>
                      <a:endParaRPr lang="en-US" dirty="0"/>
                    </a:p>
                  </a:txBody>
                  <a:tcPr/>
                </a:tc>
                <a:tc>
                  <a:txBody>
                    <a:bodyPr/>
                    <a:lstStyle/>
                    <a:p>
                      <a:r>
                        <a:rPr lang="en-US" dirty="0" smtClean="0"/>
                        <a:t>Simple assignment</a:t>
                      </a:r>
                      <a:endParaRPr lang="en-US" dirty="0"/>
                    </a:p>
                  </a:txBody>
                  <a:tcPr/>
                </a:tc>
              </a:tr>
              <a:tr h="370840">
                <a:tc>
                  <a:txBody>
                    <a:bodyPr/>
                    <a:lstStyle/>
                    <a:p>
                      <a:r>
                        <a:rPr lang="en-US" dirty="0" smtClean="0"/>
                        <a:t>+=</a:t>
                      </a:r>
                      <a:endParaRPr lang="en-US" dirty="0"/>
                    </a:p>
                  </a:txBody>
                  <a:tcPr/>
                </a:tc>
                <a:tc>
                  <a:txBody>
                    <a:bodyPr/>
                    <a:lstStyle/>
                    <a:p>
                      <a:r>
                        <a:rPr lang="en-US" dirty="0" smtClean="0"/>
                        <a:t>x</a:t>
                      </a:r>
                      <a:r>
                        <a:rPr lang="en-US" baseline="0" dirty="0" smtClean="0"/>
                        <a:t> += 4</a:t>
                      </a:r>
                      <a:endParaRPr lang="en-US" dirty="0"/>
                    </a:p>
                  </a:txBody>
                  <a:tcPr/>
                </a:tc>
                <a:tc>
                  <a:txBody>
                    <a:bodyPr/>
                    <a:lstStyle/>
                    <a:p>
                      <a:r>
                        <a:rPr lang="en-US" dirty="0" smtClean="0"/>
                        <a:t>x</a:t>
                      </a:r>
                      <a:r>
                        <a:rPr lang="en-US" baseline="0" dirty="0" smtClean="0"/>
                        <a:t> = x + 4</a:t>
                      </a:r>
                      <a:endParaRPr lang="en-US" dirty="0"/>
                    </a:p>
                  </a:txBody>
                  <a:tcPr/>
                </a:tc>
              </a:tr>
              <a:tr h="370840">
                <a:tc>
                  <a:txBody>
                    <a:bodyPr/>
                    <a:lstStyle/>
                    <a:p>
                      <a:r>
                        <a:rPr lang="en-US" dirty="0" smtClean="0"/>
                        <a:t>-=</a:t>
                      </a:r>
                      <a:endParaRPr lang="en-US" dirty="0"/>
                    </a:p>
                  </a:txBody>
                  <a:tcPr/>
                </a:tc>
                <a:tc>
                  <a:txBody>
                    <a:bodyPr/>
                    <a:lstStyle/>
                    <a:p>
                      <a:r>
                        <a:rPr lang="en-US" dirty="0" smtClean="0"/>
                        <a:t>y</a:t>
                      </a:r>
                      <a:r>
                        <a:rPr lang="en-US" baseline="0" dirty="0" smtClean="0"/>
                        <a:t> -= 6</a:t>
                      </a:r>
                      <a:endParaRPr lang="en-US" dirty="0"/>
                    </a:p>
                  </a:txBody>
                  <a:tcPr/>
                </a:tc>
                <a:tc>
                  <a:txBody>
                    <a:bodyPr/>
                    <a:lstStyle/>
                    <a:p>
                      <a:r>
                        <a:rPr lang="en-US" dirty="0" smtClean="0"/>
                        <a:t>y</a:t>
                      </a:r>
                      <a:r>
                        <a:rPr lang="en-US" baseline="0" dirty="0" smtClean="0"/>
                        <a:t> = y – 6</a:t>
                      </a:r>
                      <a:endParaRPr lang="en-US" dirty="0"/>
                    </a:p>
                  </a:txBody>
                  <a:tcPr/>
                </a:tc>
              </a:tr>
              <a:tr h="370840">
                <a:tc>
                  <a:txBody>
                    <a:bodyPr/>
                    <a:lstStyle/>
                    <a:p>
                      <a:r>
                        <a:rPr lang="en-US" dirty="0" smtClean="0"/>
                        <a:t>*=</a:t>
                      </a:r>
                      <a:endParaRPr lang="en-US" dirty="0"/>
                    </a:p>
                  </a:txBody>
                  <a:tcPr/>
                </a:tc>
                <a:tc>
                  <a:txBody>
                    <a:bodyPr/>
                    <a:lstStyle/>
                    <a:p>
                      <a:r>
                        <a:rPr lang="en-US" dirty="0" smtClean="0"/>
                        <a:t>p</a:t>
                      </a:r>
                      <a:r>
                        <a:rPr lang="en-US" baseline="0" dirty="0" smtClean="0"/>
                        <a:t> *= 5</a:t>
                      </a:r>
                      <a:endParaRPr lang="en-US" dirty="0"/>
                    </a:p>
                  </a:txBody>
                  <a:tcPr/>
                </a:tc>
                <a:tc>
                  <a:txBody>
                    <a:bodyPr/>
                    <a:lstStyle/>
                    <a:p>
                      <a:r>
                        <a:rPr lang="en-US" dirty="0" smtClean="0"/>
                        <a:t>p</a:t>
                      </a:r>
                      <a:r>
                        <a:rPr lang="en-US" baseline="0" dirty="0" smtClean="0"/>
                        <a:t> = p * 5</a:t>
                      </a:r>
                      <a:endParaRPr lang="en-US" dirty="0"/>
                    </a:p>
                  </a:txBody>
                  <a:tcPr/>
                </a:tc>
              </a:tr>
              <a:tr h="370840">
                <a:tc>
                  <a:txBody>
                    <a:bodyPr/>
                    <a:lstStyle/>
                    <a:p>
                      <a:r>
                        <a:rPr lang="en-US" dirty="0" smtClean="0"/>
                        <a:t>/=</a:t>
                      </a:r>
                      <a:endParaRPr lang="en-US" dirty="0"/>
                    </a:p>
                  </a:txBody>
                  <a:tcPr/>
                </a:tc>
                <a:tc>
                  <a:txBody>
                    <a:bodyPr/>
                    <a:lstStyle/>
                    <a:p>
                      <a:r>
                        <a:rPr lang="en-US" dirty="0" smtClean="0"/>
                        <a:t>n</a:t>
                      </a:r>
                      <a:r>
                        <a:rPr lang="en-US" baseline="0" dirty="0" smtClean="0"/>
                        <a:t> /= 10</a:t>
                      </a:r>
                      <a:endParaRPr lang="en-US" dirty="0"/>
                    </a:p>
                  </a:txBody>
                  <a:tcPr/>
                </a:tc>
                <a:tc>
                  <a:txBody>
                    <a:bodyPr/>
                    <a:lstStyle/>
                    <a:p>
                      <a:r>
                        <a:rPr lang="en-US" dirty="0" smtClean="0"/>
                        <a:t>n</a:t>
                      </a:r>
                      <a:r>
                        <a:rPr lang="en-US" baseline="0" dirty="0" smtClean="0"/>
                        <a:t> = n / 10</a:t>
                      </a:r>
                      <a:endParaRPr lang="en-US" dirty="0"/>
                    </a:p>
                  </a:txBody>
                  <a:tcPr/>
                </a:tc>
              </a:tr>
              <a:tr h="370840">
                <a:tc>
                  <a:txBody>
                    <a:bodyPr/>
                    <a:lstStyle/>
                    <a:p>
                      <a:r>
                        <a:rPr lang="en-US" dirty="0" smtClean="0"/>
                        <a:t>%=</a:t>
                      </a:r>
                      <a:endParaRPr lang="en-US" dirty="0"/>
                    </a:p>
                  </a:txBody>
                  <a:tcPr/>
                </a:tc>
                <a:tc>
                  <a:txBody>
                    <a:bodyPr/>
                    <a:lstStyle/>
                    <a:p>
                      <a:r>
                        <a:rPr lang="en-US" dirty="0" smtClean="0"/>
                        <a:t>n</a:t>
                      </a:r>
                      <a:r>
                        <a:rPr lang="en-US" baseline="0" dirty="0" smtClean="0"/>
                        <a:t> %= 10</a:t>
                      </a:r>
                      <a:endParaRPr lang="en-US" dirty="0"/>
                    </a:p>
                  </a:txBody>
                  <a:tcPr/>
                </a:tc>
                <a:tc>
                  <a:txBody>
                    <a:bodyPr/>
                    <a:lstStyle/>
                    <a:p>
                      <a:r>
                        <a:rPr lang="en-US" dirty="0" smtClean="0"/>
                        <a:t>n</a:t>
                      </a:r>
                      <a:r>
                        <a:rPr lang="en-US" baseline="0" dirty="0" smtClean="0"/>
                        <a:t> = n % 10</a:t>
                      </a:r>
                      <a:endParaRPr lang="en-US" dirty="0"/>
                    </a:p>
                  </a:txBody>
                  <a:tcPr/>
                </a:tc>
              </a:tr>
              <a:tr h="370840">
                <a:tc>
                  <a:txBody>
                    <a:bodyPr/>
                    <a:lstStyle/>
                    <a:p>
                      <a:r>
                        <a:rPr lang="en-US" dirty="0" smtClean="0"/>
                        <a:t>++</a:t>
                      </a:r>
                      <a:endParaRPr lang="en-US" dirty="0"/>
                    </a:p>
                  </a:txBody>
                  <a:tcPr/>
                </a:tc>
                <a:tc>
                  <a:txBody>
                    <a:bodyPr/>
                    <a:lstStyle/>
                    <a:p>
                      <a:r>
                        <a:rPr lang="en-US" dirty="0" smtClean="0"/>
                        <a:t>k++</a:t>
                      </a:r>
                      <a:endParaRPr lang="en-US" dirty="0"/>
                    </a:p>
                  </a:txBody>
                  <a:tcPr/>
                </a:tc>
                <a:tc>
                  <a:txBody>
                    <a:bodyPr/>
                    <a:lstStyle/>
                    <a:p>
                      <a:r>
                        <a:rPr lang="en-US" dirty="0" smtClean="0"/>
                        <a:t>k</a:t>
                      </a:r>
                      <a:r>
                        <a:rPr lang="en-US" baseline="0" dirty="0" smtClean="0"/>
                        <a:t> = k + 1</a:t>
                      </a:r>
                      <a:endParaRPr lang="en-US" dirty="0"/>
                    </a:p>
                  </a:txBody>
                  <a:tcPr/>
                </a:tc>
              </a:tr>
              <a:tr h="370840">
                <a:tc>
                  <a:txBody>
                    <a:bodyPr/>
                    <a:lstStyle/>
                    <a:p>
                      <a:r>
                        <a:rPr lang="en-US" dirty="0" smtClean="0"/>
                        <a:t>--</a:t>
                      </a:r>
                      <a:endParaRPr lang="en-US" dirty="0"/>
                    </a:p>
                  </a:txBody>
                  <a:tcPr/>
                </a:tc>
                <a:tc>
                  <a:txBody>
                    <a:bodyPr/>
                    <a:lstStyle/>
                    <a:p>
                      <a:r>
                        <a:rPr lang="en-US" dirty="0" err="1" smtClean="0"/>
                        <a:t>i</a:t>
                      </a:r>
                      <a:r>
                        <a:rPr lang="en-US" dirty="0" smtClean="0"/>
                        <a:t>--</a:t>
                      </a:r>
                      <a:endParaRPr lang="en-US" dirty="0"/>
                    </a:p>
                  </a:txBody>
                  <a:tcPr/>
                </a:tc>
                <a:tc>
                  <a:txBody>
                    <a:bodyPr/>
                    <a:lstStyle/>
                    <a:p>
                      <a:r>
                        <a:rPr lang="en-US" dirty="0" err="1" smtClean="0"/>
                        <a:t>i</a:t>
                      </a:r>
                      <a:r>
                        <a:rPr lang="en-US" baseline="0" dirty="0" smtClean="0"/>
                        <a:t> = </a:t>
                      </a:r>
                      <a:r>
                        <a:rPr lang="en-US" baseline="0" dirty="0" err="1" smtClean="0"/>
                        <a:t>i</a:t>
                      </a:r>
                      <a:r>
                        <a:rPr lang="en-US" baseline="0" dirty="0" smtClean="0"/>
                        <a:t> - 1</a:t>
                      </a:r>
                      <a:endParaRPr lang="en-US" dirty="0"/>
                    </a:p>
                  </a:txBody>
                  <a:tcPr/>
                </a:tc>
              </a:tr>
            </a:tbl>
          </a:graphicData>
        </a:graphic>
      </p:graphicFrame>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5257800"/>
            <a:ext cx="15240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604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Precedence</a:t>
            </a:r>
            <a:endParaRPr lang="en-US" dirty="0"/>
          </a:p>
        </p:txBody>
      </p:sp>
      <p:sp>
        <p:nvSpPr>
          <p:cNvPr id="3" name="Content Placeholder 2"/>
          <p:cNvSpPr>
            <a:spLocks noGrp="1"/>
          </p:cNvSpPr>
          <p:nvPr>
            <p:ph idx="1"/>
          </p:nvPr>
        </p:nvSpPr>
        <p:spPr/>
        <p:txBody>
          <a:bodyPr>
            <a:normAutofit lnSpcReduction="10000"/>
          </a:bodyPr>
          <a:lstStyle/>
          <a:p>
            <a:r>
              <a:rPr lang="en-US" dirty="0" smtClean="0"/>
              <a:t>(1) !, ++</a:t>
            </a:r>
          </a:p>
          <a:p>
            <a:r>
              <a:rPr lang="en-US" dirty="0" smtClean="0"/>
              <a:t>(2) *, /, %</a:t>
            </a:r>
          </a:p>
          <a:p>
            <a:r>
              <a:rPr lang="en-US" dirty="0" smtClean="0"/>
              <a:t>(3) +, -</a:t>
            </a:r>
          </a:p>
          <a:p>
            <a:r>
              <a:rPr lang="en-US" dirty="0" smtClean="0"/>
              <a:t>(4) &lt;, &gt;, &lt;=, &gt;=</a:t>
            </a:r>
          </a:p>
          <a:p>
            <a:r>
              <a:rPr lang="en-US" dirty="0" smtClean="0"/>
              <a:t>(5) ==, !=</a:t>
            </a:r>
          </a:p>
          <a:p>
            <a:r>
              <a:rPr lang="en-US" dirty="0" smtClean="0"/>
              <a:t>(6) &amp;&amp;</a:t>
            </a:r>
          </a:p>
          <a:p>
            <a:r>
              <a:rPr lang="en-US" dirty="0" smtClean="0"/>
              <a:t>(7) ||</a:t>
            </a:r>
          </a:p>
          <a:p>
            <a:r>
              <a:rPr lang="en-US" dirty="0" smtClean="0"/>
              <a:t>(8) =, +=, -=, *=, /=, %=</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75" y="4657725"/>
            <a:ext cx="195262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28077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Structures</a:t>
            </a:r>
            <a:endParaRPr lang="en-US" dirty="0"/>
          </a:p>
        </p:txBody>
      </p:sp>
      <p:sp>
        <p:nvSpPr>
          <p:cNvPr id="3" name="Content Placeholder 2"/>
          <p:cNvSpPr>
            <a:spLocks noGrp="1"/>
          </p:cNvSpPr>
          <p:nvPr>
            <p:ph idx="1"/>
          </p:nvPr>
        </p:nvSpPr>
        <p:spPr/>
        <p:txBody>
          <a:bodyPr/>
          <a:lstStyle/>
          <a:p>
            <a:r>
              <a:rPr lang="en-US" dirty="0" smtClean="0"/>
              <a:t>if</a:t>
            </a:r>
          </a:p>
          <a:p>
            <a:r>
              <a:rPr lang="en-US" dirty="0" smtClean="0"/>
              <a:t>if…else</a:t>
            </a:r>
          </a:p>
          <a:p>
            <a:r>
              <a:rPr lang="en-US" dirty="0" smtClean="0"/>
              <a:t>if…else if</a:t>
            </a:r>
          </a:p>
          <a:p>
            <a:r>
              <a:rPr lang="en-US" dirty="0" smtClean="0"/>
              <a:t>while loop</a:t>
            </a:r>
          </a:p>
          <a:p>
            <a:r>
              <a:rPr lang="en-US" dirty="0" smtClean="0"/>
              <a:t>for loop</a:t>
            </a:r>
          </a:p>
          <a:p>
            <a:r>
              <a:rPr lang="en-US" dirty="0" smtClean="0"/>
              <a:t>for-each loop</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560711"/>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976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Statement</a:t>
            </a:r>
            <a:endParaRPr lang="en-US" dirty="0"/>
          </a:p>
        </p:txBody>
      </p:sp>
      <p:sp>
        <p:nvSpPr>
          <p:cNvPr id="3" name="Content Placeholder 2"/>
          <p:cNvSpPr>
            <a:spLocks noGrp="1"/>
          </p:cNvSpPr>
          <p:nvPr>
            <p:ph idx="1"/>
          </p:nvPr>
        </p:nvSpPr>
        <p:spPr/>
        <p:txBody>
          <a:bodyPr/>
          <a:lstStyle/>
          <a:p>
            <a:pPr marL="0" indent="0">
              <a:buNone/>
            </a:pPr>
            <a:r>
              <a:rPr lang="en-US" dirty="0" smtClean="0"/>
              <a:t>if (</a:t>
            </a:r>
            <a:r>
              <a:rPr lang="en-US" i="1" dirty="0" err="1" smtClean="0"/>
              <a:t>boolean</a:t>
            </a:r>
            <a:r>
              <a:rPr lang="en-US" i="1" dirty="0" smtClean="0"/>
              <a:t> expression</a:t>
            </a:r>
            <a:r>
              <a:rPr lang="en-US" dirty="0" smtClean="0"/>
              <a:t>)</a:t>
            </a:r>
          </a:p>
          <a:p>
            <a:pPr marL="0" indent="0">
              <a:buNone/>
            </a:pPr>
            <a:r>
              <a:rPr lang="en-US" dirty="0" smtClean="0"/>
              <a:t>{</a:t>
            </a:r>
          </a:p>
          <a:p>
            <a:pPr marL="0" indent="0">
              <a:buNone/>
            </a:pPr>
            <a:r>
              <a:rPr lang="en-US" dirty="0"/>
              <a:t> </a:t>
            </a:r>
            <a:r>
              <a:rPr lang="en-US" dirty="0" smtClean="0"/>
              <a:t>   </a:t>
            </a:r>
            <a:r>
              <a:rPr lang="en-US" i="1" dirty="0" smtClean="0"/>
              <a:t>statements</a:t>
            </a:r>
          </a:p>
          <a:p>
            <a:pPr marL="0" indent="0">
              <a:buNone/>
            </a:pPr>
            <a:r>
              <a:rPr lang="en-US" dirty="0" smtClean="0"/>
              <a:t>}</a:t>
            </a:r>
          </a:p>
          <a:p>
            <a:pPr marL="0" indent="0">
              <a:buNone/>
            </a:pPr>
            <a:endParaRPr lang="en-US" dirty="0"/>
          </a:p>
          <a:p>
            <a:pPr marL="0" indent="0">
              <a:buNone/>
            </a:pPr>
            <a:r>
              <a:rPr lang="en-US" i="1" dirty="0" smtClean="0"/>
              <a:t>//statements</a:t>
            </a:r>
            <a:r>
              <a:rPr lang="en-US" dirty="0" smtClean="0"/>
              <a:t> will be executed if </a:t>
            </a:r>
            <a:r>
              <a:rPr lang="en-US" i="1" dirty="0" err="1" smtClean="0"/>
              <a:t>boolean</a:t>
            </a:r>
            <a:r>
              <a:rPr lang="en-US" i="1" dirty="0" smtClean="0"/>
              <a:t> expression</a:t>
            </a:r>
            <a:r>
              <a:rPr lang="en-US" dirty="0" smtClean="0"/>
              <a:t> is true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5219700"/>
            <a:ext cx="1857375"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146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lstStyle/>
          <a:p>
            <a:r>
              <a:rPr lang="en-US" dirty="0" smtClean="0"/>
              <a:t>Every AP exam question uses at least one of these:</a:t>
            </a:r>
          </a:p>
          <a:p>
            <a:pPr lvl="1"/>
            <a:r>
              <a:rPr lang="en-US" dirty="0" smtClean="0"/>
              <a:t>Types and Identifiers</a:t>
            </a:r>
          </a:p>
          <a:p>
            <a:pPr lvl="1"/>
            <a:r>
              <a:rPr lang="en-US" dirty="0" smtClean="0"/>
              <a:t>Operators</a:t>
            </a:r>
          </a:p>
          <a:p>
            <a:pPr lvl="1"/>
            <a:r>
              <a:rPr lang="en-US" dirty="0" smtClean="0"/>
              <a:t>Control structures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5" y="5219700"/>
            <a:ext cx="1762125"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7162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example</a:t>
            </a:r>
            <a:endParaRPr lang="en-US" dirty="0"/>
          </a:p>
        </p:txBody>
      </p:sp>
      <p:sp>
        <p:nvSpPr>
          <p:cNvPr id="3" name="Content Placeholder 2"/>
          <p:cNvSpPr>
            <a:spLocks noGrp="1"/>
          </p:cNvSpPr>
          <p:nvPr>
            <p:ph idx="1"/>
          </p:nvPr>
        </p:nvSpPr>
        <p:spPr/>
        <p:txBody>
          <a:bodyPr/>
          <a:lstStyle/>
          <a:p>
            <a:r>
              <a:rPr lang="en-US" dirty="0" smtClean="0"/>
              <a:t>3 bonus questions </a:t>
            </a:r>
            <a:r>
              <a:rPr lang="en-US" dirty="0" smtClean="0">
                <a:sym typeface="Wingdings" pitchFamily="2" charset="2"/>
              </a:rPr>
              <a:t> must get all correct for 5 points added to </a:t>
            </a:r>
            <a:r>
              <a:rPr lang="en-US" b="1" dirty="0" smtClean="0">
                <a:latin typeface="Consolas" pitchFamily="49" charset="0"/>
                <a:cs typeface="Consolas" pitchFamily="49" charset="0"/>
                <a:sym typeface="Wingdings" pitchFamily="2" charset="2"/>
              </a:rPr>
              <a:t>grade</a:t>
            </a:r>
          </a:p>
          <a:p>
            <a:r>
              <a:rPr lang="en-US" b="1" dirty="0">
                <a:latin typeface="Consolas" pitchFamily="49" charset="0"/>
                <a:cs typeface="Consolas" pitchFamily="49" charset="0"/>
                <a:sym typeface="Wingdings" pitchFamily="2" charset="2"/>
              </a:rPr>
              <a:t>b</a:t>
            </a:r>
            <a:r>
              <a:rPr lang="en-US" b="1" dirty="0" smtClean="0">
                <a:latin typeface="Consolas" pitchFamily="49" charset="0"/>
                <a:cs typeface="Consolas" pitchFamily="49" charset="0"/>
                <a:sym typeface="Wingdings" pitchFamily="2" charset="2"/>
              </a:rPr>
              <a:t>onus1</a:t>
            </a:r>
            <a:r>
              <a:rPr lang="en-US" dirty="0" smtClean="0">
                <a:latin typeface="Consolas" pitchFamily="49" charset="0"/>
                <a:cs typeface="Consolas" pitchFamily="49" charset="0"/>
                <a:sym typeface="Wingdings" pitchFamily="2" charset="2"/>
              </a:rPr>
              <a:t>, </a:t>
            </a:r>
            <a:r>
              <a:rPr lang="en-US" b="1" dirty="0" smtClean="0">
                <a:latin typeface="Consolas" pitchFamily="49" charset="0"/>
                <a:cs typeface="Consolas" pitchFamily="49" charset="0"/>
                <a:sym typeface="Wingdings" pitchFamily="2" charset="2"/>
              </a:rPr>
              <a:t>bonus2</a:t>
            </a:r>
            <a:r>
              <a:rPr lang="en-US" dirty="0" smtClean="0">
                <a:latin typeface="Consolas" pitchFamily="49" charset="0"/>
                <a:cs typeface="Consolas" pitchFamily="49" charset="0"/>
                <a:sym typeface="Wingdings" pitchFamily="2" charset="2"/>
              </a:rPr>
              <a:t>, </a:t>
            </a:r>
            <a:r>
              <a:rPr lang="en-US" dirty="0" smtClean="0">
                <a:cs typeface="Consolas" pitchFamily="49" charset="0"/>
                <a:sym typeface="Wingdings" pitchFamily="2" charset="2"/>
              </a:rPr>
              <a:t>and</a:t>
            </a:r>
            <a:r>
              <a:rPr lang="en-US" dirty="0" smtClean="0">
                <a:latin typeface="Consolas" pitchFamily="49" charset="0"/>
                <a:cs typeface="Consolas" pitchFamily="49" charset="0"/>
                <a:sym typeface="Wingdings" pitchFamily="2" charset="2"/>
              </a:rPr>
              <a:t> </a:t>
            </a:r>
            <a:r>
              <a:rPr lang="en-US" b="1" dirty="0" smtClean="0">
                <a:latin typeface="Consolas" pitchFamily="49" charset="0"/>
                <a:cs typeface="Consolas" pitchFamily="49" charset="0"/>
                <a:sym typeface="Wingdings" pitchFamily="2" charset="2"/>
              </a:rPr>
              <a:t>bonus3</a:t>
            </a:r>
            <a:r>
              <a:rPr lang="en-US" dirty="0" smtClean="0">
                <a:latin typeface="Consolas" pitchFamily="49" charset="0"/>
                <a:cs typeface="Consolas" pitchFamily="49" charset="0"/>
                <a:sym typeface="Wingdings" pitchFamily="2" charset="2"/>
              </a:rPr>
              <a:t> </a:t>
            </a:r>
            <a:r>
              <a:rPr lang="en-US" dirty="0" smtClean="0">
                <a:cs typeface="Consolas" pitchFamily="49" charset="0"/>
                <a:sym typeface="Wingdings" pitchFamily="2" charset="2"/>
              </a:rPr>
              <a:t>are </a:t>
            </a:r>
            <a:r>
              <a:rPr lang="en-US" dirty="0" err="1" smtClean="0">
                <a:latin typeface="Consolas" pitchFamily="49" charset="0"/>
                <a:cs typeface="Consolas" pitchFamily="49" charset="0"/>
                <a:sym typeface="Wingdings" pitchFamily="2" charset="2"/>
              </a:rPr>
              <a:t>boolean</a:t>
            </a:r>
            <a:r>
              <a:rPr lang="en-US" dirty="0" smtClean="0">
                <a:cs typeface="Consolas" pitchFamily="49" charset="0"/>
                <a:sym typeface="Wingdings" pitchFamily="2" charset="2"/>
              </a:rPr>
              <a:t> variables that indicate whether they are correct</a:t>
            </a:r>
          </a:p>
          <a:p>
            <a:r>
              <a:rPr lang="en-US" dirty="0" smtClean="0">
                <a:cs typeface="Consolas" pitchFamily="49" charset="0"/>
                <a:sym typeface="Wingdings" pitchFamily="2" charset="2"/>
              </a:rPr>
              <a:t>Write an if statement for this example</a:t>
            </a:r>
          </a:p>
          <a:p>
            <a:pPr lvl="1"/>
            <a:r>
              <a:rPr lang="en-US" dirty="0" smtClean="0">
                <a:cs typeface="Consolas" pitchFamily="49" charset="0"/>
                <a:sym typeface="Wingdings" pitchFamily="2" charset="2"/>
              </a:rPr>
              <a:t>if(bonus1 &amp;&amp; bonus2 &amp;&amp; bonus3)</a:t>
            </a:r>
            <a:br>
              <a:rPr lang="en-US" dirty="0" smtClean="0">
                <a:cs typeface="Consolas" pitchFamily="49" charset="0"/>
                <a:sym typeface="Wingdings" pitchFamily="2" charset="2"/>
              </a:rPr>
            </a:br>
            <a:r>
              <a:rPr lang="en-US" dirty="0" smtClean="0">
                <a:cs typeface="Consolas" pitchFamily="49" charset="0"/>
                <a:sym typeface="Wingdings" pitchFamily="2" charset="2"/>
              </a:rPr>
              <a:t>    grade += 5;</a:t>
            </a:r>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25" y="4972050"/>
            <a:ext cx="2047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386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if (</a:t>
            </a:r>
            <a:r>
              <a:rPr lang="en-US" i="1" dirty="0" err="1" smtClean="0"/>
              <a:t>boolean</a:t>
            </a:r>
            <a:r>
              <a:rPr lang="en-US" i="1" dirty="0" smtClean="0"/>
              <a:t> expression</a:t>
            </a:r>
            <a:r>
              <a:rPr lang="en-US" dirty="0" smtClean="0"/>
              <a:t>)</a:t>
            </a:r>
          </a:p>
          <a:p>
            <a:pPr marL="0" indent="0">
              <a:buNone/>
            </a:pPr>
            <a:r>
              <a:rPr lang="en-US" dirty="0" smtClean="0"/>
              <a:t>{</a:t>
            </a:r>
          </a:p>
          <a:p>
            <a:pPr marL="0" indent="0">
              <a:buNone/>
            </a:pPr>
            <a:r>
              <a:rPr lang="en-US" dirty="0" smtClean="0"/>
              <a:t>    </a:t>
            </a:r>
            <a:r>
              <a:rPr lang="en-US" i="1" dirty="0" smtClean="0"/>
              <a:t>statements </a:t>
            </a:r>
            <a:br>
              <a:rPr lang="en-US" i="1" dirty="0" smtClean="0"/>
            </a:br>
            <a:r>
              <a:rPr lang="en-US" i="1" dirty="0" smtClean="0"/>
              <a:t>    //will be executed if </a:t>
            </a:r>
            <a:r>
              <a:rPr lang="en-US" i="1" dirty="0" err="1" smtClean="0"/>
              <a:t>boolean</a:t>
            </a:r>
            <a:r>
              <a:rPr lang="en-US" i="1" dirty="0" smtClean="0"/>
              <a:t> expression is true</a:t>
            </a:r>
          </a:p>
          <a:p>
            <a:pPr marL="0" indent="0">
              <a:buNone/>
            </a:pPr>
            <a:r>
              <a:rPr lang="en-US" dirty="0" smtClean="0"/>
              <a:t>}</a:t>
            </a:r>
          </a:p>
          <a:p>
            <a:pPr marL="0" indent="0">
              <a:buNone/>
            </a:pPr>
            <a:r>
              <a:rPr lang="en-US" dirty="0" smtClean="0"/>
              <a:t>else</a:t>
            </a:r>
          </a:p>
          <a:p>
            <a:pPr marL="0" indent="0">
              <a:buNone/>
            </a:pPr>
            <a:r>
              <a:rPr lang="en-US" dirty="0" smtClean="0"/>
              <a:t>{</a:t>
            </a:r>
          </a:p>
          <a:p>
            <a:pPr marL="0" indent="0">
              <a:buNone/>
            </a:pPr>
            <a:r>
              <a:rPr lang="en-US" dirty="0"/>
              <a:t> </a:t>
            </a:r>
            <a:r>
              <a:rPr lang="en-US" dirty="0" smtClean="0"/>
              <a:t>   </a:t>
            </a:r>
            <a:r>
              <a:rPr lang="en-US" i="1" dirty="0" smtClean="0"/>
              <a:t>statements</a:t>
            </a:r>
          </a:p>
          <a:p>
            <a:pPr marL="0" indent="0">
              <a:buNone/>
            </a:pPr>
            <a:r>
              <a:rPr lang="en-US" i="1" dirty="0"/>
              <a:t> </a:t>
            </a:r>
            <a:r>
              <a:rPr lang="en-US" i="1" dirty="0" smtClean="0"/>
              <a:t>   //will be executed if </a:t>
            </a:r>
            <a:r>
              <a:rPr lang="en-US" i="1" dirty="0" err="1" smtClean="0"/>
              <a:t>boolean</a:t>
            </a:r>
            <a:r>
              <a:rPr lang="en-US" i="1" dirty="0" smtClean="0"/>
              <a:t> expression is false</a:t>
            </a:r>
          </a:p>
          <a:p>
            <a:pPr marL="0" indent="0">
              <a:buNone/>
            </a:pPr>
            <a:r>
              <a:rPr lang="en-US" dirty="0"/>
              <a:t>}</a:t>
            </a:r>
            <a:endParaRPr lang="en-US" dirty="0" smtClean="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5871210"/>
            <a:ext cx="1066800" cy="986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9666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if</a:t>
            </a:r>
            <a:endParaRPr lang="en-US" dirty="0"/>
          </a:p>
        </p:txBody>
      </p:sp>
      <p:sp>
        <p:nvSpPr>
          <p:cNvPr id="3" name="Content Placeholder 2"/>
          <p:cNvSpPr>
            <a:spLocks noGrp="1"/>
          </p:cNvSpPr>
          <p:nvPr>
            <p:ph idx="1"/>
          </p:nvPr>
        </p:nvSpPr>
        <p:spPr/>
        <p:txBody>
          <a:bodyPr/>
          <a:lstStyle/>
          <a:p>
            <a:pPr marL="0" indent="0">
              <a:buNone/>
            </a:pPr>
            <a:r>
              <a:rPr lang="en-US" dirty="0" smtClean="0"/>
              <a:t>if (</a:t>
            </a:r>
            <a:r>
              <a:rPr lang="en-US" dirty="0" err="1" smtClean="0"/>
              <a:t>grade.equals</a:t>
            </a:r>
            <a:r>
              <a:rPr lang="en-US" dirty="0" smtClean="0"/>
              <a:t>(“A”))</a:t>
            </a:r>
            <a:br>
              <a:rPr lang="en-US" dirty="0" smtClean="0"/>
            </a:br>
            <a:r>
              <a:rPr lang="en-US" dirty="0" smtClean="0"/>
              <a:t>    </a:t>
            </a:r>
            <a:r>
              <a:rPr lang="en-US" dirty="0" err="1" smtClean="0"/>
              <a:t>System.out.println</a:t>
            </a:r>
            <a:r>
              <a:rPr lang="en-US" dirty="0" smtClean="0"/>
              <a:t>(“Excellent”);</a:t>
            </a:r>
            <a:br>
              <a:rPr lang="en-US" dirty="0" smtClean="0"/>
            </a:br>
            <a:r>
              <a:rPr lang="en-US" dirty="0" smtClean="0"/>
              <a:t>else if(</a:t>
            </a:r>
            <a:r>
              <a:rPr lang="en-US" dirty="0" err="1" smtClean="0"/>
              <a:t>grade.equals</a:t>
            </a:r>
            <a:r>
              <a:rPr lang="en-US" dirty="0" smtClean="0"/>
              <a:t>(“B”))</a:t>
            </a:r>
            <a:br>
              <a:rPr lang="en-US" dirty="0" smtClean="0"/>
            </a:br>
            <a:r>
              <a:rPr lang="en-US" dirty="0" smtClean="0"/>
              <a:t>    </a:t>
            </a:r>
            <a:r>
              <a:rPr lang="en-US" dirty="0" err="1" smtClean="0"/>
              <a:t>System.out.println</a:t>
            </a:r>
            <a:r>
              <a:rPr lang="en-US" dirty="0" smtClean="0"/>
              <a:t>(“Good”);</a:t>
            </a:r>
            <a:br>
              <a:rPr lang="en-US" dirty="0" smtClean="0"/>
            </a:br>
            <a:r>
              <a:rPr lang="en-US" dirty="0" smtClean="0"/>
              <a:t>else if(</a:t>
            </a:r>
            <a:r>
              <a:rPr lang="en-US" dirty="0" err="1" smtClean="0"/>
              <a:t>grade.equals</a:t>
            </a:r>
            <a:r>
              <a:rPr lang="en-US" dirty="0" smtClean="0"/>
              <a:t>(“C”))</a:t>
            </a:r>
            <a:br>
              <a:rPr lang="en-US" dirty="0" smtClean="0"/>
            </a:br>
            <a:r>
              <a:rPr lang="en-US" dirty="0" smtClean="0"/>
              <a:t>    </a:t>
            </a:r>
            <a:r>
              <a:rPr lang="en-US" dirty="0" err="1" smtClean="0"/>
              <a:t>System.out.println</a:t>
            </a:r>
            <a:r>
              <a:rPr lang="en-US" dirty="0" smtClean="0"/>
              <a:t>(“Poor”);</a:t>
            </a:r>
            <a:br>
              <a:rPr lang="en-US" dirty="0" smtClean="0"/>
            </a:br>
            <a:r>
              <a:rPr lang="en-US" dirty="0" smtClean="0"/>
              <a:t>else</a:t>
            </a:r>
            <a:br>
              <a:rPr lang="en-US" dirty="0" smtClean="0"/>
            </a:br>
            <a:r>
              <a:rPr lang="en-US" dirty="0" smtClean="0"/>
              <a:t>    </a:t>
            </a:r>
            <a:r>
              <a:rPr lang="en-US" dirty="0" err="1" smtClean="0"/>
              <a:t>System.out.println</a:t>
            </a:r>
            <a:r>
              <a:rPr lang="en-US" dirty="0" smtClean="0"/>
              <a:t>(“Invalid”);</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256"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6904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if Notes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if/if…else if statements do not always need an else at the end</a:t>
            </a:r>
          </a:p>
          <a:p>
            <a:r>
              <a:rPr lang="en-US" dirty="0" smtClean="0"/>
              <a:t>An if statement inside of an if statement is a nested if statement:</a:t>
            </a:r>
            <a:br>
              <a:rPr lang="en-US" dirty="0" smtClean="0"/>
            </a:br>
            <a:r>
              <a:rPr lang="en-US" dirty="0" smtClean="0"/>
              <a:t>if (</a:t>
            </a:r>
            <a:r>
              <a:rPr lang="en-US" i="1" dirty="0" err="1" smtClean="0"/>
              <a:t>boolean</a:t>
            </a:r>
            <a:r>
              <a:rPr lang="en-US" i="1" dirty="0" smtClean="0"/>
              <a:t> expr1</a:t>
            </a:r>
            <a:r>
              <a:rPr lang="en-US" dirty="0" smtClean="0"/>
              <a:t>)</a:t>
            </a:r>
            <a:br>
              <a:rPr lang="en-US" dirty="0" smtClean="0"/>
            </a:br>
            <a:r>
              <a:rPr lang="en-US" dirty="0" smtClean="0"/>
              <a:t>    if (</a:t>
            </a:r>
            <a:r>
              <a:rPr lang="en-US" i="1" dirty="0" err="1" smtClean="0"/>
              <a:t>boolean</a:t>
            </a:r>
            <a:r>
              <a:rPr lang="en-US" i="1" dirty="0" smtClean="0"/>
              <a:t> expr2</a:t>
            </a:r>
            <a:r>
              <a:rPr lang="en-US" dirty="0" smtClean="0"/>
              <a:t>)</a:t>
            </a:r>
            <a:br>
              <a:rPr lang="en-US" dirty="0" smtClean="0"/>
            </a:br>
            <a:r>
              <a:rPr lang="en-US" dirty="0" smtClean="0"/>
              <a:t>        </a:t>
            </a:r>
            <a:r>
              <a:rPr lang="en-US" i="1" dirty="0" smtClean="0"/>
              <a:t>statement;</a:t>
            </a:r>
          </a:p>
          <a:p>
            <a:r>
              <a:rPr lang="en-US" dirty="0" smtClean="0"/>
              <a:t>Can also be written as:</a:t>
            </a:r>
            <a:br>
              <a:rPr lang="en-US" dirty="0" smtClean="0"/>
            </a:br>
            <a:r>
              <a:rPr lang="en-US" dirty="0" smtClean="0"/>
              <a:t>if (</a:t>
            </a:r>
            <a:r>
              <a:rPr lang="en-US" i="1" dirty="0" err="1" smtClean="0"/>
              <a:t>boolean</a:t>
            </a:r>
            <a:r>
              <a:rPr lang="en-US" i="1" dirty="0" smtClean="0"/>
              <a:t> expr1 &amp;&amp; </a:t>
            </a:r>
            <a:r>
              <a:rPr lang="en-US" i="1" dirty="0" err="1" smtClean="0"/>
              <a:t>boolean</a:t>
            </a:r>
            <a:r>
              <a:rPr lang="en-US" i="1" dirty="0" smtClean="0"/>
              <a:t> expr2</a:t>
            </a:r>
            <a:r>
              <a:rPr lang="en-US" dirty="0" smtClean="0"/>
              <a:t>)</a:t>
            </a:r>
            <a:br>
              <a:rPr lang="en-US" dirty="0" smtClean="0"/>
            </a:br>
            <a:r>
              <a:rPr lang="en-US" dirty="0" smtClean="0"/>
              <a:t>    </a:t>
            </a:r>
            <a:r>
              <a:rPr lang="en-US" i="1" dirty="0" smtClean="0"/>
              <a:t>statement;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100" y="5019675"/>
            <a:ext cx="18669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91735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using only if…else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if(value &lt; 0)</a:t>
            </a:r>
            <a:br>
              <a:rPr lang="en-US" dirty="0" smtClean="0"/>
            </a:br>
            <a:r>
              <a:rPr lang="en-US" dirty="0" smtClean="0"/>
              <a:t>    return “Not in range”;</a:t>
            </a:r>
            <a:br>
              <a:rPr lang="en-US" dirty="0" smtClean="0"/>
            </a:br>
            <a:r>
              <a:rPr lang="en-US" dirty="0" smtClean="0"/>
              <a:t>else if(value &gt; 100)</a:t>
            </a:r>
            <a:br>
              <a:rPr lang="en-US" dirty="0" smtClean="0"/>
            </a:br>
            <a:r>
              <a:rPr lang="en-US" dirty="0" smtClean="0"/>
              <a:t>    return “Not in range”;</a:t>
            </a:r>
            <a:br>
              <a:rPr lang="en-US" dirty="0" smtClean="0"/>
            </a:br>
            <a:r>
              <a:rPr lang="en-US" dirty="0" smtClean="0"/>
              <a:t>else</a:t>
            </a:r>
            <a:br>
              <a:rPr lang="en-US" dirty="0" smtClean="0"/>
            </a:br>
            <a:r>
              <a:rPr lang="en-US" dirty="0" smtClean="0"/>
              <a:t>    return “In range”;</a:t>
            </a:r>
          </a:p>
          <a:p>
            <a:r>
              <a:rPr lang="en-US" dirty="0" smtClean="0"/>
              <a:t>if(value &lt; 0 || value &gt; 100)</a:t>
            </a:r>
            <a:br>
              <a:rPr lang="en-US" dirty="0" smtClean="0"/>
            </a:br>
            <a:r>
              <a:rPr lang="en-US" dirty="0" smtClean="0"/>
              <a:t>    return “Not in range”;</a:t>
            </a:r>
            <a:br>
              <a:rPr lang="en-US" dirty="0" smtClean="0"/>
            </a:br>
            <a:r>
              <a:rPr lang="en-US" dirty="0" smtClean="0"/>
              <a:t>else</a:t>
            </a:r>
            <a:br>
              <a:rPr lang="en-US" dirty="0" smtClean="0"/>
            </a:br>
            <a:r>
              <a:rPr lang="en-US" dirty="0" smtClean="0"/>
              <a:t>    return “In range”;</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072" y="4829175"/>
            <a:ext cx="180975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05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While vs. For loops</a:t>
            </a:r>
            <a:endParaRPr lang="en-US" dirty="0"/>
          </a:p>
        </p:txBody>
      </p:sp>
      <p:sp>
        <p:nvSpPr>
          <p:cNvPr id="22531" name="Text Placeholder 3"/>
          <p:cNvSpPr>
            <a:spLocks noGrp="1"/>
          </p:cNvSpPr>
          <p:nvPr>
            <p:ph type="body" idx="1"/>
          </p:nvPr>
        </p:nvSpPr>
        <p:spPr>
          <a:xfrm>
            <a:off x="457200" y="1676400"/>
            <a:ext cx="3932238"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rPr lang="en-US" smtClean="0"/>
              <a:t>While loops</a:t>
            </a:r>
          </a:p>
        </p:txBody>
      </p:sp>
      <p:sp>
        <p:nvSpPr>
          <p:cNvPr id="22532" name="Content Placeholder 4"/>
          <p:cNvSpPr>
            <a:spLocks noGrp="1"/>
          </p:cNvSpPr>
          <p:nvPr>
            <p:ph sz="half" idx="2"/>
          </p:nvPr>
        </p:nvSpPr>
        <p:spPr>
          <a:xfrm>
            <a:off x="457200" y="2438400"/>
            <a:ext cx="3932238" cy="3951288"/>
          </a:xfrm>
        </p:spPr>
        <p:txBody>
          <a:bodyPr/>
          <a:lstStyle/>
          <a:p>
            <a:pPr eaLnBrk="1" hangingPunct="1"/>
            <a:r>
              <a:rPr lang="en-US" dirty="0" err="1" smtClean="0"/>
              <a:t>int</a:t>
            </a:r>
            <a:r>
              <a:rPr lang="en-US" dirty="0" smtClean="0"/>
              <a:t> </a:t>
            </a:r>
            <a:r>
              <a:rPr lang="en-US" dirty="0" err="1" smtClean="0"/>
              <a:t>i</a:t>
            </a:r>
            <a:r>
              <a:rPr lang="en-US" dirty="0" smtClean="0"/>
              <a:t> = 0;</a:t>
            </a:r>
            <a:br>
              <a:rPr lang="en-US" dirty="0" smtClean="0"/>
            </a:br>
            <a:r>
              <a:rPr lang="en-US" dirty="0" smtClean="0"/>
              <a:t>while (</a:t>
            </a:r>
            <a:r>
              <a:rPr lang="en-US" dirty="0" err="1" smtClean="0"/>
              <a:t>i</a:t>
            </a:r>
            <a:r>
              <a:rPr lang="en-US" dirty="0" smtClean="0"/>
              <a:t> &lt; 100)</a:t>
            </a:r>
            <a:br>
              <a:rPr lang="en-US" dirty="0" smtClean="0"/>
            </a:br>
            <a:r>
              <a:rPr lang="en-US" dirty="0" smtClean="0"/>
              <a:t>{</a:t>
            </a:r>
            <a:br>
              <a:rPr lang="en-US" dirty="0" smtClean="0"/>
            </a:br>
            <a:r>
              <a:rPr lang="en-US" dirty="0" smtClean="0"/>
              <a:t>	//repeated code</a:t>
            </a:r>
            <a:br>
              <a:rPr lang="en-US" dirty="0" smtClean="0"/>
            </a:br>
            <a:r>
              <a:rPr lang="en-US" dirty="0" smtClean="0"/>
              <a:t>	</a:t>
            </a:r>
            <a:r>
              <a:rPr lang="en-US" dirty="0" err="1" smtClean="0"/>
              <a:t>i</a:t>
            </a:r>
            <a:r>
              <a:rPr lang="en-US" dirty="0" smtClean="0"/>
              <a:t>++;</a:t>
            </a:r>
            <a:br>
              <a:rPr lang="en-US" dirty="0" smtClean="0"/>
            </a:br>
            <a:r>
              <a:rPr lang="en-US" dirty="0" smtClean="0"/>
              <a:t>}</a:t>
            </a:r>
          </a:p>
        </p:txBody>
      </p:sp>
      <p:sp>
        <p:nvSpPr>
          <p:cNvPr id="22533" name="Text Placeholder 5"/>
          <p:cNvSpPr>
            <a:spLocks noGrp="1"/>
          </p:cNvSpPr>
          <p:nvPr>
            <p:ph type="body" sz="quarter" idx="3"/>
          </p:nvPr>
        </p:nvSpPr>
        <p:spPr>
          <a:xfrm>
            <a:off x="4754563" y="1676400"/>
            <a:ext cx="3932237"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t>For loops</a:t>
            </a:r>
          </a:p>
        </p:txBody>
      </p:sp>
      <p:sp>
        <p:nvSpPr>
          <p:cNvPr id="22534" name="Content Placeholder 6"/>
          <p:cNvSpPr>
            <a:spLocks noGrp="1"/>
          </p:cNvSpPr>
          <p:nvPr>
            <p:ph sz="quarter" idx="4"/>
          </p:nvPr>
        </p:nvSpPr>
        <p:spPr>
          <a:xfrm>
            <a:off x="4754563" y="2438400"/>
            <a:ext cx="3932237" cy="3951288"/>
          </a:xfrm>
        </p:spPr>
        <p:txBody>
          <a:bodyPr/>
          <a:lstStyle/>
          <a:p>
            <a:pPr eaLnBrk="1" hangingPunct="1"/>
            <a:r>
              <a:rPr lang="en-US" dirty="0" smtClean="0"/>
              <a:t>for(</a:t>
            </a:r>
            <a:r>
              <a:rPr lang="en-US" dirty="0" err="1" smtClean="0"/>
              <a:t>int</a:t>
            </a:r>
            <a:r>
              <a:rPr lang="en-US" dirty="0" smtClean="0"/>
              <a:t> </a:t>
            </a:r>
            <a:r>
              <a:rPr lang="en-US" dirty="0" err="1" smtClean="0"/>
              <a:t>i</a:t>
            </a:r>
            <a:r>
              <a:rPr lang="en-US" dirty="0" smtClean="0"/>
              <a:t> = 0; </a:t>
            </a:r>
            <a:r>
              <a:rPr lang="en-US" dirty="0" err="1" smtClean="0"/>
              <a:t>i</a:t>
            </a:r>
            <a:r>
              <a:rPr lang="en-US" dirty="0" smtClean="0"/>
              <a:t>&lt;100; </a:t>
            </a:r>
            <a:r>
              <a:rPr lang="en-US" dirty="0" err="1" smtClean="0"/>
              <a:t>i</a:t>
            </a:r>
            <a:r>
              <a:rPr lang="en-US" dirty="0" smtClean="0"/>
              <a:t>++)</a:t>
            </a:r>
            <a:br>
              <a:rPr lang="en-US" dirty="0" smtClean="0"/>
            </a:br>
            <a:r>
              <a:rPr lang="en-US" dirty="0" smtClean="0"/>
              <a:t>{</a:t>
            </a:r>
            <a:br>
              <a:rPr lang="en-US" dirty="0" smtClean="0"/>
            </a:br>
            <a:r>
              <a:rPr lang="en-US" dirty="0" smtClean="0"/>
              <a:t>	//repeated code</a:t>
            </a:r>
            <a:br>
              <a:rPr lang="en-US" dirty="0" smtClean="0"/>
            </a:br>
            <a:r>
              <a:rPr lang="en-US" dirty="0" smtClean="0"/>
              <a:t>}</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75" y="5029200"/>
            <a:ext cx="195262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88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While vs. For-each loops</a:t>
            </a:r>
            <a:endParaRPr lang="en-US" dirty="0"/>
          </a:p>
        </p:txBody>
      </p:sp>
      <p:sp>
        <p:nvSpPr>
          <p:cNvPr id="24579" name="Text Placeholder 2"/>
          <p:cNvSpPr>
            <a:spLocks noGrp="1"/>
          </p:cNvSpPr>
          <p:nvPr>
            <p:ph type="body" idx="1"/>
          </p:nvPr>
        </p:nvSpPr>
        <p:spPr>
          <a:xfrm>
            <a:off x="457200" y="1676400"/>
            <a:ext cx="3932238"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rPr lang="en-US" smtClean="0"/>
              <a:t>While loop</a:t>
            </a:r>
          </a:p>
        </p:txBody>
      </p:sp>
      <p:sp>
        <p:nvSpPr>
          <p:cNvPr id="24580" name="Content Placeholder 3"/>
          <p:cNvSpPr>
            <a:spLocks noGrp="1"/>
          </p:cNvSpPr>
          <p:nvPr>
            <p:ph sz="half" idx="2"/>
          </p:nvPr>
        </p:nvSpPr>
        <p:spPr>
          <a:xfrm>
            <a:off x="457200" y="2438400"/>
            <a:ext cx="3932238" cy="3951288"/>
          </a:xfrm>
        </p:spPr>
        <p:txBody>
          <a:bodyPr/>
          <a:lstStyle/>
          <a:p>
            <a:pPr eaLnBrk="1" hangingPunct="1"/>
            <a:r>
              <a:rPr lang="en-US" dirty="0" err="1" smtClean="0"/>
              <a:t>int</a:t>
            </a:r>
            <a:r>
              <a:rPr lang="en-US" dirty="0" smtClean="0"/>
              <a:t>[] </a:t>
            </a:r>
            <a:r>
              <a:rPr lang="en-US" dirty="0" err="1" smtClean="0"/>
              <a:t>locationCells</a:t>
            </a:r>
            <a:r>
              <a:rPr lang="en-US" dirty="0" smtClean="0"/>
              <a:t> </a:t>
            </a:r>
            <a:br>
              <a:rPr lang="en-US" dirty="0" smtClean="0"/>
            </a:br>
            <a:r>
              <a:rPr lang="en-US" dirty="0" smtClean="0"/>
              <a:t>	          = new </a:t>
            </a:r>
            <a:r>
              <a:rPr lang="en-US" dirty="0" err="1" smtClean="0"/>
              <a:t>int</a:t>
            </a:r>
            <a:r>
              <a:rPr lang="en-US" dirty="0" smtClean="0"/>
              <a:t>[100];</a:t>
            </a:r>
            <a:br>
              <a:rPr lang="en-US" dirty="0" smtClean="0"/>
            </a:br>
            <a:r>
              <a:rPr lang="en-US" dirty="0" err="1" smtClean="0"/>
              <a:t>int</a:t>
            </a:r>
            <a:r>
              <a:rPr lang="en-US" dirty="0" smtClean="0"/>
              <a:t> </a:t>
            </a:r>
            <a:r>
              <a:rPr lang="en-US" dirty="0" err="1" smtClean="0"/>
              <a:t>i</a:t>
            </a:r>
            <a:r>
              <a:rPr lang="en-US" dirty="0" smtClean="0"/>
              <a:t> = 0;</a:t>
            </a:r>
            <a:br>
              <a:rPr lang="en-US" dirty="0" smtClean="0"/>
            </a:br>
            <a:r>
              <a:rPr lang="en-US" dirty="0" smtClean="0"/>
              <a:t>while (</a:t>
            </a:r>
            <a:r>
              <a:rPr lang="en-US" dirty="0" err="1" smtClean="0"/>
              <a:t>i</a:t>
            </a:r>
            <a:r>
              <a:rPr lang="en-US" dirty="0" smtClean="0"/>
              <a:t> &lt; 100)</a:t>
            </a:r>
            <a:br>
              <a:rPr lang="en-US" dirty="0" smtClean="0"/>
            </a:br>
            <a:r>
              <a:rPr lang="en-US" dirty="0" smtClean="0"/>
              <a:t>{</a:t>
            </a:r>
            <a:br>
              <a:rPr lang="en-US" dirty="0" smtClean="0"/>
            </a:br>
            <a:r>
              <a:rPr lang="en-US" dirty="0" smtClean="0"/>
              <a:t>	</a:t>
            </a:r>
            <a:r>
              <a:rPr lang="en-US" dirty="0" err="1" smtClean="0"/>
              <a:t>System.out.println</a:t>
            </a:r>
            <a:r>
              <a:rPr lang="en-US" dirty="0" smtClean="0"/>
              <a:t/>
            </a:r>
            <a:br>
              <a:rPr lang="en-US" dirty="0" smtClean="0"/>
            </a:br>
            <a:r>
              <a:rPr lang="en-US" dirty="0" smtClean="0"/>
              <a:t>	      (</a:t>
            </a:r>
            <a:r>
              <a:rPr lang="en-US" dirty="0" err="1" smtClean="0"/>
              <a:t>locationCells</a:t>
            </a:r>
            <a:r>
              <a:rPr lang="en-US" dirty="0" smtClean="0"/>
              <a:t>[</a:t>
            </a:r>
            <a:r>
              <a:rPr lang="en-US" dirty="0" err="1" smtClean="0"/>
              <a:t>i</a:t>
            </a:r>
            <a:r>
              <a:rPr lang="en-US" dirty="0" smtClean="0"/>
              <a:t>]);	</a:t>
            </a:r>
            <a:r>
              <a:rPr lang="en-US" dirty="0" err="1" smtClean="0"/>
              <a:t>i</a:t>
            </a:r>
            <a:r>
              <a:rPr lang="en-US" dirty="0" smtClean="0"/>
              <a:t>++;</a:t>
            </a:r>
            <a:br>
              <a:rPr lang="en-US" dirty="0" smtClean="0"/>
            </a:br>
            <a:r>
              <a:rPr lang="en-US" dirty="0" smtClean="0"/>
              <a:t>}</a:t>
            </a:r>
          </a:p>
          <a:p>
            <a:pPr eaLnBrk="1" hangingPunct="1"/>
            <a:endParaRPr lang="en-US" dirty="0" smtClean="0"/>
          </a:p>
        </p:txBody>
      </p:sp>
      <p:sp>
        <p:nvSpPr>
          <p:cNvPr id="24581" name="Text Placeholder 4"/>
          <p:cNvSpPr>
            <a:spLocks noGrp="1"/>
          </p:cNvSpPr>
          <p:nvPr>
            <p:ph type="body" sz="quarter" idx="3"/>
          </p:nvPr>
        </p:nvSpPr>
        <p:spPr>
          <a:xfrm>
            <a:off x="4754563" y="1676400"/>
            <a:ext cx="3932237"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t>For-each loop</a:t>
            </a:r>
          </a:p>
        </p:txBody>
      </p:sp>
      <p:sp>
        <p:nvSpPr>
          <p:cNvPr id="24582" name="Content Placeholder 5"/>
          <p:cNvSpPr>
            <a:spLocks noGrp="1"/>
          </p:cNvSpPr>
          <p:nvPr>
            <p:ph sz="quarter" idx="4"/>
          </p:nvPr>
        </p:nvSpPr>
        <p:spPr>
          <a:xfrm>
            <a:off x="4754563" y="2438400"/>
            <a:ext cx="3932237" cy="3951288"/>
          </a:xfrm>
        </p:spPr>
        <p:txBody>
          <a:bodyPr/>
          <a:lstStyle/>
          <a:p>
            <a:r>
              <a:rPr lang="en-US" dirty="0" err="1"/>
              <a:t>int</a:t>
            </a:r>
            <a:r>
              <a:rPr lang="en-US" dirty="0"/>
              <a:t>[] </a:t>
            </a:r>
            <a:r>
              <a:rPr lang="en-US" dirty="0" err="1"/>
              <a:t>locationCells</a:t>
            </a:r>
            <a:r>
              <a:rPr lang="en-US" dirty="0"/>
              <a:t> </a:t>
            </a:r>
            <a:br>
              <a:rPr lang="en-US" dirty="0"/>
            </a:br>
            <a:r>
              <a:rPr lang="en-US" dirty="0"/>
              <a:t>	          = new </a:t>
            </a:r>
            <a:r>
              <a:rPr lang="en-US" dirty="0" err="1"/>
              <a:t>int</a:t>
            </a:r>
            <a:r>
              <a:rPr lang="en-US" dirty="0"/>
              <a:t>[100]; </a:t>
            </a:r>
            <a:r>
              <a:rPr lang="en-US" dirty="0" smtClean="0"/>
              <a:t>for(</a:t>
            </a:r>
            <a:r>
              <a:rPr lang="en-US" dirty="0" err="1" smtClean="0"/>
              <a:t>int</a:t>
            </a:r>
            <a:r>
              <a:rPr lang="en-US" dirty="0" smtClean="0"/>
              <a:t> cell : </a:t>
            </a:r>
            <a:r>
              <a:rPr lang="en-US" dirty="0" err="1" smtClean="0"/>
              <a:t>locationCells</a:t>
            </a:r>
            <a:r>
              <a:rPr lang="en-US" dirty="0" smtClean="0"/>
              <a:t>)</a:t>
            </a:r>
            <a:br>
              <a:rPr lang="en-US" dirty="0" smtClean="0"/>
            </a:br>
            <a:r>
              <a:rPr lang="en-US" dirty="0" smtClean="0"/>
              <a:t>{</a:t>
            </a:r>
            <a:br>
              <a:rPr lang="en-US" dirty="0" smtClean="0"/>
            </a:br>
            <a:r>
              <a:rPr lang="en-US" dirty="0" smtClean="0"/>
              <a:t>    </a:t>
            </a:r>
            <a:r>
              <a:rPr lang="en-US" dirty="0" err="1" smtClean="0"/>
              <a:t>System.out.println</a:t>
            </a:r>
            <a:r>
              <a:rPr lang="en-US" dirty="0" smtClean="0"/>
              <a:t>(cell);</a:t>
            </a:r>
            <a:br>
              <a:rPr lang="en-US" dirty="0" smtClean="0"/>
            </a:br>
            <a:r>
              <a:rPr lang="en-US" dirty="0" smtClean="0"/>
              <a:t>}</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0" y="5248275"/>
            <a:ext cx="180975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7822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loop vs. for-each loop</a:t>
            </a:r>
          </a:p>
        </p:txBody>
      </p:sp>
      <p:sp>
        <p:nvSpPr>
          <p:cNvPr id="25603" name="Text Placeholder 2"/>
          <p:cNvSpPr>
            <a:spLocks noGrp="1"/>
          </p:cNvSpPr>
          <p:nvPr>
            <p:ph type="body" idx="1"/>
          </p:nvPr>
        </p:nvSpPr>
        <p:spPr>
          <a:xfrm>
            <a:off x="457200" y="1676400"/>
            <a:ext cx="3932238"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rPr lang="en-US" smtClean="0"/>
              <a:t>For loop</a:t>
            </a:r>
          </a:p>
        </p:txBody>
      </p:sp>
      <p:sp>
        <p:nvSpPr>
          <p:cNvPr id="25604" name="Content Placeholder 3"/>
          <p:cNvSpPr>
            <a:spLocks noGrp="1"/>
          </p:cNvSpPr>
          <p:nvPr>
            <p:ph sz="half" idx="2"/>
          </p:nvPr>
        </p:nvSpPr>
        <p:spPr>
          <a:xfrm>
            <a:off x="457200" y="2438400"/>
            <a:ext cx="3932238" cy="3951288"/>
          </a:xfrm>
        </p:spPr>
        <p:txBody>
          <a:bodyPr/>
          <a:lstStyle/>
          <a:p>
            <a:pPr eaLnBrk="1" hangingPunct="1"/>
            <a:r>
              <a:rPr lang="en-US" smtClean="0"/>
              <a:t>for(int i = 0; i&lt;100; i++)</a:t>
            </a:r>
            <a:br>
              <a:rPr lang="en-US" smtClean="0"/>
            </a:br>
            <a:r>
              <a:rPr lang="en-US" smtClean="0"/>
              <a:t>{</a:t>
            </a:r>
            <a:br>
              <a:rPr lang="en-US" smtClean="0"/>
            </a:br>
            <a:r>
              <a:rPr lang="en-US" smtClean="0"/>
              <a:t>	System.out.println</a:t>
            </a:r>
            <a:br>
              <a:rPr lang="en-US" smtClean="0"/>
            </a:br>
            <a:r>
              <a:rPr lang="en-US" smtClean="0"/>
              <a:t>	      (locationCells[i]);</a:t>
            </a:r>
            <a:br>
              <a:rPr lang="en-US" smtClean="0"/>
            </a:br>
            <a:r>
              <a:rPr lang="en-US" smtClean="0"/>
              <a:t>}</a:t>
            </a:r>
          </a:p>
          <a:p>
            <a:pPr eaLnBrk="1" hangingPunct="1"/>
            <a:endParaRPr lang="en-US" smtClean="0"/>
          </a:p>
        </p:txBody>
      </p:sp>
      <p:sp>
        <p:nvSpPr>
          <p:cNvPr id="25605" name="Text Placeholder 4"/>
          <p:cNvSpPr>
            <a:spLocks noGrp="1"/>
          </p:cNvSpPr>
          <p:nvPr>
            <p:ph type="body" sz="quarter" idx="3"/>
          </p:nvPr>
        </p:nvSpPr>
        <p:spPr>
          <a:xfrm>
            <a:off x="4754563" y="1676400"/>
            <a:ext cx="3932237"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t>For-each loop</a:t>
            </a:r>
          </a:p>
        </p:txBody>
      </p:sp>
      <p:sp>
        <p:nvSpPr>
          <p:cNvPr id="25606" name="Content Placeholder 5"/>
          <p:cNvSpPr>
            <a:spLocks noGrp="1"/>
          </p:cNvSpPr>
          <p:nvPr>
            <p:ph sz="quarter" idx="4"/>
          </p:nvPr>
        </p:nvSpPr>
        <p:spPr>
          <a:xfrm>
            <a:off x="4754563" y="2438400"/>
            <a:ext cx="3932237" cy="3951288"/>
          </a:xfrm>
        </p:spPr>
        <p:txBody>
          <a:bodyPr/>
          <a:lstStyle/>
          <a:p>
            <a:pPr eaLnBrk="1" hangingPunct="1"/>
            <a:r>
              <a:rPr lang="en-US" dirty="0" smtClean="0"/>
              <a:t>for(</a:t>
            </a:r>
            <a:r>
              <a:rPr lang="en-US" dirty="0" err="1" smtClean="0"/>
              <a:t>int</a:t>
            </a:r>
            <a:r>
              <a:rPr lang="en-US" dirty="0" smtClean="0"/>
              <a:t> cell : </a:t>
            </a:r>
            <a:r>
              <a:rPr lang="en-US" dirty="0" err="1" smtClean="0"/>
              <a:t>locationCells</a:t>
            </a:r>
            <a:r>
              <a:rPr lang="en-US" dirty="0" smtClean="0"/>
              <a:t>)</a:t>
            </a:r>
            <a:br>
              <a:rPr lang="en-US" dirty="0" smtClean="0"/>
            </a:br>
            <a:r>
              <a:rPr lang="en-US" dirty="0" smtClean="0"/>
              <a:t>{</a:t>
            </a:r>
            <a:br>
              <a:rPr lang="en-US" dirty="0" smtClean="0"/>
            </a:br>
            <a:r>
              <a:rPr lang="en-US" dirty="0" smtClean="0"/>
              <a:t>    </a:t>
            </a:r>
            <a:r>
              <a:rPr lang="en-US" dirty="0" err="1" smtClean="0"/>
              <a:t>System.out.println</a:t>
            </a:r>
            <a:r>
              <a:rPr lang="en-US" dirty="0" smtClean="0"/>
              <a:t>(cell);</a:t>
            </a:r>
            <a:br>
              <a:rPr lang="en-US" dirty="0" smtClean="0"/>
            </a:br>
            <a:r>
              <a:rPr lang="en-US" dirty="0" smtClean="0"/>
              <a:t>}</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4924425"/>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34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For loop vs. for-each loop</a:t>
            </a:r>
            <a:endParaRPr lang="en-US" dirty="0"/>
          </a:p>
        </p:txBody>
      </p:sp>
      <p:sp>
        <p:nvSpPr>
          <p:cNvPr id="30723" name="Text Placeholder 2"/>
          <p:cNvSpPr>
            <a:spLocks noGrp="1"/>
          </p:cNvSpPr>
          <p:nvPr>
            <p:ph type="body" idx="1"/>
          </p:nvPr>
        </p:nvSpPr>
        <p:spPr>
          <a:xfrm>
            <a:off x="457200" y="1676400"/>
            <a:ext cx="3932238"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rPr lang="en-US" dirty="0" smtClean="0"/>
              <a:t>For loop</a:t>
            </a:r>
          </a:p>
        </p:txBody>
      </p:sp>
      <p:sp>
        <p:nvSpPr>
          <p:cNvPr id="30724" name="Content Placeholder 3"/>
          <p:cNvSpPr>
            <a:spLocks noGrp="1"/>
          </p:cNvSpPr>
          <p:nvPr>
            <p:ph sz="half" idx="2"/>
          </p:nvPr>
        </p:nvSpPr>
        <p:spPr>
          <a:xfrm>
            <a:off x="457200" y="2438400"/>
            <a:ext cx="3932238" cy="3951288"/>
          </a:xfrm>
        </p:spPr>
        <p:txBody>
          <a:bodyPr/>
          <a:lstStyle/>
          <a:p>
            <a:pPr eaLnBrk="1" hangingPunct="1"/>
            <a:r>
              <a:rPr lang="en-US" dirty="0" smtClean="0"/>
              <a:t>Has an index </a:t>
            </a:r>
            <a:r>
              <a:rPr lang="en-US" dirty="0" smtClean="0">
                <a:sym typeface="Wingdings" pitchFamily="2" charset="2"/>
              </a:rPr>
              <a:t> useful for setting data that depends on the index</a:t>
            </a:r>
          </a:p>
          <a:p>
            <a:pPr eaLnBrk="1" hangingPunct="1"/>
            <a:r>
              <a:rPr lang="en-US" dirty="0" smtClean="0">
                <a:sym typeface="Wingdings" pitchFamily="2" charset="2"/>
              </a:rPr>
              <a:t>Initialization, </a:t>
            </a:r>
            <a:r>
              <a:rPr lang="en-US" dirty="0" err="1" smtClean="0">
                <a:sym typeface="Wingdings" pitchFamily="2" charset="2"/>
              </a:rPr>
              <a:t>boolean</a:t>
            </a:r>
            <a:r>
              <a:rPr lang="en-US" dirty="0" smtClean="0">
                <a:sym typeface="Wingdings" pitchFamily="2" charset="2"/>
              </a:rPr>
              <a:t> test, and iteration expression are all in one line</a:t>
            </a:r>
            <a:endParaRPr lang="en-US" dirty="0" smtClean="0"/>
          </a:p>
        </p:txBody>
      </p:sp>
      <p:sp>
        <p:nvSpPr>
          <p:cNvPr id="30725" name="Text Placeholder 4"/>
          <p:cNvSpPr>
            <a:spLocks noGrp="1"/>
          </p:cNvSpPr>
          <p:nvPr>
            <p:ph type="body" sz="quarter" idx="3"/>
          </p:nvPr>
        </p:nvSpPr>
        <p:spPr>
          <a:xfrm>
            <a:off x="4754563" y="1676400"/>
            <a:ext cx="3932237" cy="639763"/>
          </a:xfrm>
          <a:ln w="9525"/>
          <a:extLst>
            <a:ext uri="{91240B29-F687-4F45-9708-019B960494DF}">
              <a14:hiddenLine xmlns:a14="http://schemas.microsoft.com/office/drawing/2010/main" w="44450" cap="flat" algn="ctr">
                <a:solidFill>
                  <a:srgbClr val="000000"/>
                </a:solidFill>
                <a:miter lim="800000"/>
                <a:headEnd/>
                <a:tailEnd/>
              </a14:hiddenLine>
            </a:ext>
          </a:extLst>
        </p:spPr>
        <p:txBody>
          <a:bodyPr/>
          <a:lstStyle/>
          <a:p>
            <a:pPr eaLnBrk="1" hangingPunct="1"/>
            <a:r>
              <a:t>For-each loop</a:t>
            </a:r>
          </a:p>
        </p:txBody>
      </p:sp>
      <p:sp>
        <p:nvSpPr>
          <p:cNvPr id="30726" name="Content Placeholder 5"/>
          <p:cNvSpPr>
            <a:spLocks noGrp="1"/>
          </p:cNvSpPr>
          <p:nvPr>
            <p:ph sz="quarter" idx="4"/>
          </p:nvPr>
        </p:nvSpPr>
        <p:spPr>
          <a:xfrm>
            <a:off x="4754563" y="2438400"/>
            <a:ext cx="3932237" cy="3951288"/>
          </a:xfrm>
        </p:spPr>
        <p:txBody>
          <a:bodyPr/>
          <a:lstStyle/>
          <a:p>
            <a:pPr eaLnBrk="1" hangingPunct="1"/>
            <a:r>
              <a:rPr lang="en-US" dirty="0" smtClean="0"/>
              <a:t>Easier to write when simply accessing data from an array</a:t>
            </a:r>
          </a:p>
          <a:p>
            <a:pPr eaLnBrk="1" hangingPunct="1"/>
            <a:r>
              <a:rPr lang="en-US" dirty="0" smtClean="0"/>
              <a:t>Not much better than a while loop if not accessing array data</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053189"/>
            <a:ext cx="1905000"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7963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While loop example</a:t>
            </a:r>
            <a:endParaRPr lang="en-US" dirty="0"/>
          </a:p>
        </p:txBody>
      </p:sp>
      <p:sp>
        <p:nvSpPr>
          <p:cNvPr id="8" name="Content Placeholder 7"/>
          <p:cNvSpPr>
            <a:spLocks noGrp="1"/>
          </p:cNvSpPr>
          <p:nvPr>
            <p:ph idx="1"/>
          </p:nvPr>
        </p:nvSpPr>
        <p:spPr/>
        <p:txBody>
          <a:bodyPr>
            <a:normAutofit lnSpcReduction="10000"/>
          </a:bodyPr>
          <a:lstStyle/>
          <a:p>
            <a:r>
              <a:rPr lang="en-US" dirty="0" err="1" smtClean="0"/>
              <a:t>int</a:t>
            </a:r>
            <a:r>
              <a:rPr lang="en-US" dirty="0" smtClean="0"/>
              <a:t> value = 15;</a:t>
            </a:r>
            <a:br>
              <a:rPr lang="en-US" dirty="0" smtClean="0"/>
            </a:br>
            <a:r>
              <a:rPr lang="en-US" dirty="0" smtClean="0"/>
              <a:t>while (value &lt; 28) {</a:t>
            </a:r>
            <a:br>
              <a:rPr lang="en-US" dirty="0" smtClean="0"/>
            </a:br>
            <a:r>
              <a:rPr lang="en-US" dirty="0" smtClean="0"/>
              <a:t>    </a:t>
            </a:r>
            <a:r>
              <a:rPr lang="en-US" dirty="0" err="1" smtClean="0"/>
              <a:t>System.out.println</a:t>
            </a:r>
            <a:r>
              <a:rPr lang="en-US" dirty="0" smtClean="0"/>
              <a:t>(value);</a:t>
            </a:r>
            <a:br>
              <a:rPr lang="en-US" dirty="0" smtClean="0"/>
            </a:br>
            <a:r>
              <a:rPr lang="en-US" dirty="0" smtClean="0"/>
              <a:t>    value++;</a:t>
            </a:r>
            <a:br>
              <a:rPr lang="en-US" dirty="0" smtClean="0"/>
            </a:br>
            <a:r>
              <a:rPr lang="en-US" dirty="0" smtClean="0"/>
              <a:t>}</a:t>
            </a:r>
          </a:p>
          <a:p>
            <a:r>
              <a:rPr lang="en-US" dirty="0" smtClean="0"/>
              <a:t>What is the first number printed?</a:t>
            </a:r>
          </a:p>
          <a:p>
            <a:pPr lvl="1"/>
            <a:r>
              <a:rPr lang="en-US" dirty="0" smtClean="0"/>
              <a:t>15</a:t>
            </a:r>
          </a:p>
          <a:p>
            <a:r>
              <a:rPr lang="en-US" dirty="0" smtClean="0"/>
              <a:t>What is the last number printed?</a:t>
            </a:r>
          </a:p>
          <a:p>
            <a:pPr lvl="1"/>
            <a:r>
              <a:rPr lang="en-US" dirty="0" smtClean="0"/>
              <a:t>27</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567" y="5276850"/>
            <a:ext cx="171450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5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Identifiers</a:t>
            </a:r>
            <a:endParaRPr lang="en-US" dirty="0"/>
          </a:p>
        </p:txBody>
      </p:sp>
      <p:sp>
        <p:nvSpPr>
          <p:cNvPr id="3" name="Content Placeholder 2"/>
          <p:cNvSpPr>
            <a:spLocks noGrp="1"/>
          </p:cNvSpPr>
          <p:nvPr>
            <p:ph idx="1"/>
          </p:nvPr>
        </p:nvSpPr>
        <p:spPr/>
        <p:txBody>
          <a:bodyPr/>
          <a:lstStyle/>
          <a:p>
            <a:r>
              <a:rPr lang="en-US" dirty="0" smtClean="0"/>
              <a:t>Identifiers – name for variable, parameter, constant, user-defined method/class, etc.</a:t>
            </a:r>
          </a:p>
          <a:p>
            <a:pPr lvl="1"/>
            <a:r>
              <a:rPr lang="en-US" dirty="0" smtClean="0"/>
              <a:t>Convention says identifiers for variables and methods will be lowercase (with uppercase letters to separate multiple words)</a:t>
            </a:r>
          </a:p>
          <a:p>
            <a:pPr lvl="1"/>
            <a:r>
              <a:rPr lang="en-US" dirty="0" smtClean="0"/>
              <a:t>E.g. </a:t>
            </a:r>
            <a:r>
              <a:rPr lang="en-US" dirty="0" err="1" smtClean="0">
                <a:latin typeface="Consolas" pitchFamily="49" charset="0"/>
                <a:cs typeface="Consolas" pitchFamily="49" charset="0"/>
              </a:rPr>
              <a:t>getName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findSurfaceArea</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preTaxTotal</a:t>
            </a:r>
            <a:endParaRPr lang="en-US" dirty="0" smtClean="0">
              <a:latin typeface="Consolas" pitchFamily="49" charset="0"/>
              <a:cs typeface="Consolas" pitchFamily="49" charset="0"/>
            </a:endParaRPr>
          </a:p>
          <a:p>
            <a:pPr lvl="1"/>
            <a:r>
              <a:rPr lang="en-US" dirty="0" smtClean="0"/>
              <a:t>Class names will be capitalized</a:t>
            </a:r>
          </a:p>
          <a:p>
            <a:pPr lvl="1"/>
            <a:r>
              <a:rPr lang="en-US" dirty="0" smtClean="0"/>
              <a:t>E.g. </a:t>
            </a:r>
            <a:r>
              <a:rPr lang="en-US" dirty="0" smtClean="0">
                <a:latin typeface="Consolas" pitchFamily="49" charset="0"/>
                <a:cs typeface="Consolas" pitchFamily="49" charset="0"/>
              </a:rPr>
              <a:t>Student, Car, </a:t>
            </a:r>
            <a:r>
              <a:rPr lang="en-US" dirty="0" err="1" smtClean="0">
                <a:latin typeface="Consolas" pitchFamily="49" charset="0"/>
                <a:cs typeface="Consolas" pitchFamily="49" charset="0"/>
              </a:rPr>
              <a:t>BankAccount</a:t>
            </a:r>
            <a:endParaRPr lang="en-US" dirty="0">
              <a:latin typeface="Consolas" pitchFamily="49" charset="0"/>
              <a:cs typeface="Consolas" pitchFamily="49"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5334000"/>
            <a:ext cx="19812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3825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numCol="2"/>
          <a:lstStyle/>
          <a:p>
            <a:r>
              <a:rPr lang="en-US" dirty="0" err="1" smtClean="0"/>
              <a:t>int</a:t>
            </a:r>
            <a:r>
              <a:rPr lang="en-US" dirty="0" smtClean="0"/>
              <a:t> a = 24;</a:t>
            </a:r>
            <a:br>
              <a:rPr lang="en-US" dirty="0" smtClean="0"/>
            </a:br>
            <a:r>
              <a:rPr lang="en-US" dirty="0" err="1" smtClean="0"/>
              <a:t>int</a:t>
            </a:r>
            <a:r>
              <a:rPr lang="en-US" dirty="0" smtClean="0"/>
              <a:t> b = 30;</a:t>
            </a:r>
            <a:br>
              <a:rPr lang="en-US" dirty="0" smtClean="0"/>
            </a:br>
            <a:r>
              <a:rPr lang="en-US" dirty="0" smtClean="0"/>
              <a:t>while (b != 0) {</a:t>
            </a:r>
            <a:br>
              <a:rPr lang="en-US" dirty="0" smtClean="0"/>
            </a:br>
            <a:r>
              <a:rPr lang="en-US" dirty="0" smtClean="0"/>
              <a:t>    </a:t>
            </a:r>
            <a:r>
              <a:rPr lang="en-US" dirty="0" err="1" smtClean="0"/>
              <a:t>int</a:t>
            </a:r>
            <a:r>
              <a:rPr lang="en-US" dirty="0" smtClean="0"/>
              <a:t> r = a % b;</a:t>
            </a:r>
            <a:br>
              <a:rPr lang="en-US" dirty="0" smtClean="0"/>
            </a:br>
            <a:r>
              <a:rPr lang="en-US" dirty="0" smtClean="0"/>
              <a:t>    a = b;</a:t>
            </a:r>
            <a:br>
              <a:rPr lang="en-US" dirty="0" smtClean="0"/>
            </a:br>
            <a:r>
              <a:rPr lang="en-US" dirty="0" smtClean="0"/>
              <a:t>    b = r;</a:t>
            </a:r>
            <a:br>
              <a:rPr lang="en-US" dirty="0" smtClean="0"/>
            </a:br>
            <a:r>
              <a:rPr lang="en-US" dirty="0" smtClean="0"/>
              <a:t>}</a:t>
            </a:r>
            <a:br>
              <a:rPr lang="en-US" dirty="0" smtClean="0"/>
            </a:br>
            <a:r>
              <a:rPr lang="en-US" dirty="0" err="1" smtClean="0"/>
              <a:t>System.out.println</a:t>
            </a:r>
            <a:r>
              <a:rPr lang="en-US" dirty="0" smtClean="0"/>
              <a:t>(a);</a:t>
            </a:r>
            <a:br>
              <a:rPr lang="en-US" dirty="0" smtClean="0"/>
            </a:br>
            <a:endParaRPr lang="en-US" dirty="0" smtClean="0"/>
          </a:p>
          <a:p>
            <a:pPr marL="971550" lvl="1" indent="-514350">
              <a:buFont typeface="+mj-lt"/>
              <a:buAutoNum type="alphaUcPeriod"/>
            </a:pPr>
            <a:r>
              <a:rPr lang="en-US" dirty="0" smtClean="0"/>
              <a:t>0</a:t>
            </a:r>
          </a:p>
          <a:p>
            <a:pPr marL="971550" lvl="1" indent="-514350">
              <a:buFont typeface="+mj-lt"/>
              <a:buAutoNum type="alphaUcPeriod"/>
            </a:pPr>
            <a:r>
              <a:rPr lang="en-US" dirty="0" smtClean="0"/>
              <a:t>6</a:t>
            </a:r>
          </a:p>
          <a:p>
            <a:pPr marL="971550" lvl="1" indent="-514350">
              <a:buFont typeface="+mj-lt"/>
              <a:buAutoNum type="alphaUcPeriod"/>
            </a:pPr>
            <a:r>
              <a:rPr lang="en-US" dirty="0" smtClean="0"/>
              <a:t>12</a:t>
            </a:r>
          </a:p>
          <a:p>
            <a:pPr marL="971550" lvl="1" indent="-514350">
              <a:buFont typeface="+mj-lt"/>
              <a:buAutoNum type="alphaUcPeriod"/>
            </a:pPr>
            <a:r>
              <a:rPr lang="en-US" dirty="0" smtClean="0"/>
              <a:t>24</a:t>
            </a:r>
          </a:p>
          <a:p>
            <a:pPr marL="971550" lvl="1" indent="-514350">
              <a:buFont typeface="+mj-lt"/>
              <a:buAutoNum type="alphaUcPeriod"/>
            </a:pPr>
            <a:r>
              <a:rPr lang="en-US" dirty="0" smtClean="0"/>
              <a:t>30</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5010150"/>
            <a:ext cx="200025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149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chemeClr val="accent2"/>
                                      </p:to>
                                    </p:animClr>
                                    <p:animClr clrSpc="rgb" dir="cw">
                                      <p:cBhvr>
                                        <p:cTn id="7" dur="500" fill="hold"/>
                                        <p:tgtEl>
                                          <p:spTgt spid="3">
                                            <p:txEl>
                                              <p:pRg st="2" end="2"/>
                                            </p:txEl>
                                          </p:spTgt>
                                        </p:tgtEl>
                                        <p:attrNameLst>
                                          <p:attrName>fillcolor</p:attrName>
                                        </p:attrNameLst>
                                      </p:cBhvr>
                                      <p:to>
                                        <a:schemeClr val="accent2"/>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Yet another example</a:t>
            </a:r>
            <a:endParaRPr lang="en-US" dirty="0"/>
          </a:p>
        </p:txBody>
      </p:sp>
      <p:sp>
        <p:nvSpPr>
          <p:cNvPr id="3" name="Content Placeholder 2"/>
          <p:cNvSpPr>
            <a:spLocks noGrp="1"/>
          </p:cNvSpPr>
          <p:nvPr>
            <p:ph idx="1"/>
          </p:nvPr>
        </p:nvSpPr>
        <p:spPr/>
        <p:txBody>
          <a:bodyPr numCol="2"/>
          <a:lstStyle/>
          <a:p>
            <a:r>
              <a:rPr lang="en-US" dirty="0" err="1" smtClean="0"/>
              <a:t>int</a:t>
            </a:r>
            <a:r>
              <a:rPr lang="en-US" dirty="0" smtClean="0"/>
              <a:t> k = 0;</a:t>
            </a:r>
            <a:br>
              <a:rPr lang="en-US" dirty="0" smtClean="0"/>
            </a:br>
            <a:r>
              <a:rPr lang="en-US" dirty="0" smtClean="0"/>
              <a:t>while (k &lt; 10) {</a:t>
            </a:r>
            <a:br>
              <a:rPr lang="en-US" dirty="0" smtClean="0"/>
            </a:br>
            <a:r>
              <a:rPr lang="en-US" dirty="0" smtClean="0"/>
              <a:t>    </a:t>
            </a:r>
            <a:r>
              <a:rPr lang="en-US" dirty="0" err="1" smtClean="0"/>
              <a:t>System.out.print</a:t>
            </a:r>
            <a:r>
              <a:rPr lang="en-US" dirty="0" smtClean="0"/>
              <a:t/>
            </a:r>
            <a:br>
              <a:rPr lang="en-US" dirty="0" smtClean="0"/>
            </a:br>
            <a:r>
              <a:rPr lang="en-US" dirty="0" smtClean="0"/>
              <a:t>              ((k % 3) + “  ”);</a:t>
            </a:r>
            <a:br>
              <a:rPr lang="en-US" dirty="0" smtClean="0"/>
            </a:br>
            <a:r>
              <a:rPr lang="en-US" dirty="0" smtClean="0"/>
              <a:t>    if ((k % 3) == 0)</a:t>
            </a:r>
            <a:br>
              <a:rPr lang="en-US" dirty="0" smtClean="0"/>
            </a:br>
            <a:r>
              <a:rPr lang="en-US" dirty="0" smtClean="0"/>
              <a:t>        k = k + 2;</a:t>
            </a:r>
            <a:br>
              <a:rPr lang="en-US" dirty="0" smtClean="0"/>
            </a:br>
            <a:r>
              <a:rPr lang="en-US" dirty="0" smtClean="0"/>
              <a:t>    else</a:t>
            </a:r>
            <a:br>
              <a:rPr lang="en-US" dirty="0" smtClean="0"/>
            </a:br>
            <a:r>
              <a:rPr lang="en-US" dirty="0" smtClean="0"/>
              <a:t>        k++;</a:t>
            </a:r>
            <a:br>
              <a:rPr lang="en-US" dirty="0" smtClean="0"/>
            </a:br>
            <a:r>
              <a:rPr lang="en-US" dirty="0" smtClean="0"/>
              <a:t>}</a:t>
            </a:r>
          </a:p>
          <a:p>
            <a:pPr marL="971550" lvl="1" indent="-514350">
              <a:buFont typeface="+mj-lt"/>
              <a:buAutoNum type="alphaUcPeriod"/>
            </a:pPr>
            <a:r>
              <a:rPr lang="en-US" dirty="0" smtClean="0"/>
              <a:t>0  2  1  0  2</a:t>
            </a:r>
          </a:p>
          <a:p>
            <a:pPr marL="971550" lvl="1" indent="-514350">
              <a:buFont typeface="+mj-lt"/>
              <a:buAutoNum type="alphaUcPeriod"/>
            </a:pPr>
            <a:r>
              <a:rPr lang="en-US" dirty="0" smtClean="0"/>
              <a:t>0  2  0  2  0  2</a:t>
            </a:r>
          </a:p>
          <a:p>
            <a:pPr marL="971550" lvl="1" indent="-514350">
              <a:buFont typeface="+mj-lt"/>
              <a:buAutoNum type="alphaUcPeriod"/>
            </a:pPr>
            <a:r>
              <a:rPr lang="en-US" dirty="0" smtClean="0"/>
              <a:t>0  2  1  0  2  1  0</a:t>
            </a:r>
          </a:p>
          <a:p>
            <a:pPr marL="971550" lvl="1" indent="-514350">
              <a:buFont typeface="+mj-lt"/>
              <a:buAutoNum type="alphaUcPeriod"/>
            </a:pPr>
            <a:r>
              <a:rPr lang="en-US" dirty="0" smtClean="0"/>
              <a:t>0  2  0  2  0  2  0</a:t>
            </a:r>
          </a:p>
          <a:p>
            <a:pPr marL="971550" lvl="1" indent="-514350">
              <a:buFont typeface="+mj-lt"/>
              <a:buAutoNum type="alphaUcPeriod"/>
            </a:pPr>
            <a:r>
              <a:rPr lang="en-US" dirty="0" smtClean="0"/>
              <a:t>0  1  2  1  2  1  2</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700" y="4772025"/>
            <a:ext cx="20193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75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accent2"/>
                                      </p:to>
                                    </p:animClr>
                                    <p:animClr clrSpc="rgb" dir="cw">
                                      <p:cBhvr>
                                        <p:cTn id="7" dur="500" fill="hold"/>
                                        <p:tgtEl>
                                          <p:spTgt spid="3">
                                            <p:txEl>
                                              <p:pRg st="4" end="4"/>
                                            </p:txEl>
                                          </p:spTgt>
                                        </p:tgtEl>
                                        <p:attrNameLst>
                                          <p:attrName>fillcolor</p:attrName>
                                        </p:attrNameLst>
                                      </p:cBhvr>
                                      <p:to>
                                        <a:schemeClr val="accent2"/>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 example</a:t>
            </a:r>
            <a:endParaRPr lang="en-US" dirty="0"/>
          </a:p>
        </p:txBody>
      </p:sp>
      <p:sp>
        <p:nvSpPr>
          <p:cNvPr id="3" name="Content Placeholder 2"/>
          <p:cNvSpPr>
            <a:spLocks noGrp="1"/>
          </p:cNvSpPr>
          <p:nvPr>
            <p:ph idx="1"/>
          </p:nvPr>
        </p:nvSpPr>
        <p:spPr/>
        <p:txBody>
          <a:bodyPr>
            <a:normAutofit lnSpcReduction="10000"/>
          </a:bodyPr>
          <a:lstStyle/>
          <a:p>
            <a:r>
              <a:rPr lang="en-US" dirty="0" smtClean="0"/>
              <a:t>String </a:t>
            </a:r>
            <a:r>
              <a:rPr lang="en-US" dirty="0" err="1" smtClean="0"/>
              <a:t>str</a:t>
            </a:r>
            <a:r>
              <a:rPr lang="en-US" dirty="0" smtClean="0"/>
              <a:t> = “</a:t>
            </a:r>
            <a:r>
              <a:rPr lang="en-US" dirty="0" err="1" smtClean="0"/>
              <a:t>abcdef</a:t>
            </a:r>
            <a:r>
              <a:rPr lang="en-US" dirty="0" smtClean="0"/>
              <a:t>”;</a:t>
            </a:r>
            <a:br>
              <a:rPr lang="en-US" dirty="0" smtClean="0"/>
            </a:br>
            <a:r>
              <a:rPr lang="en-US" dirty="0" smtClean="0"/>
              <a:t>for (</a:t>
            </a:r>
            <a:r>
              <a:rPr lang="en-US" dirty="0" err="1" smtClean="0"/>
              <a:t>int</a:t>
            </a:r>
            <a:r>
              <a:rPr lang="en-US" dirty="0" smtClean="0"/>
              <a:t> r = 0; r &lt; </a:t>
            </a:r>
            <a:r>
              <a:rPr lang="en-US" dirty="0" err="1" smtClean="0"/>
              <a:t>str.length</a:t>
            </a:r>
            <a:r>
              <a:rPr lang="en-US" dirty="0" smtClean="0"/>
              <a:t>()-1; r++)</a:t>
            </a:r>
            <a:br>
              <a:rPr lang="en-US" dirty="0" smtClean="0"/>
            </a:br>
            <a:r>
              <a:rPr lang="en-US" dirty="0" smtClean="0"/>
              <a:t>    </a:t>
            </a:r>
            <a:r>
              <a:rPr lang="en-US" dirty="0" err="1" smtClean="0"/>
              <a:t>System.out.print</a:t>
            </a:r>
            <a:r>
              <a:rPr lang="en-US" dirty="0" smtClean="0"/>
              <a:t>(</a:t>
            </a:r>
            <a:r>
              <a:rPr lang="en-US" dirty="0" err="1" smtClean="0"/>
              <a:t>str.substring</a:t>
            </a:r>
            <a:r>
              <a:rPr lang="en-US" dirty="0" smtClean="0"/>
              <a:t>(r, r+2));</a:t>
            </a:r>
          </a:p>
          <a:p>
            <a:r>
              <a:rPr lang="en-US" dirty="0" smtClean="0"/>
              <a:t>What is printed?</a:t>
            </a:r>
          </a:p>
          <a:p>
            <a:pPr marL="971550" lvl="1" indent="-514350">
              <a:buFont typeface="+mj-lt"/>
              <a:buAutoNum type="alphaUcPeriod"/>
            </a:pPr>
            <a:r>
              <a:rPr lang="en-US" dirty="0" err="1" smtClean="0"/>
              <a:t>abcdef</a:t>
            </a:r>
            <a:endParaRPr lang="en-US" dirty="0" smtClean="0"/>
          </a:p>
          <a:p>
            <a:pPr marL="971550" lvl="1" indent="-514350">
              <a:buFont typeface="+mj-lt"/>
              <a:buAutoNum type="alphaUcPeriod"/>
            </a:pPr>
            <a:r>
              <a:rPr lang="en-US" dirty="0" err="1" smtClean="0"/>
              <a:t>aabbccddeeff</a:t>
            </a:r>
            <a:endParaRPr lang="en-US" dirty="0" smtClean="0"/>
          </a:p>
          <a:p>
            <a:pPr marL="971550" lvl="1" indent="-514350">
              <a:buFont typeface="+mj-lt"/>
              <a:buAutoNum type="alphaUcPeriod"/>
            </a:pPr>
            <a:r>
              <a:rPr lang="en-US" dirty="0" err="1" smtClean="0"/>
              <a:t>abbccddeef</a:t>
            </a:r>
            <a:endParaRPr lang="en-US" dirty="0" smtClean="0"/>
          </a:p>
          <a:p>
            <a:pPr marL="971550" lvl="1" indent="-514350">
              <a:buFont typeface="+mj-lt"/>
              <a:buAutoNum type="alphaUcPeriod"/>
            </a:pPr>
            <a:r>
              <a:rPr lang="en-US" dirty="0" err="1" smtClean="0"/>
              <a:t>abcbcdcdedef</a:t>
            </a:r>
            <a:endParaRPr lang="en-US" dirty="0" smtClean="0"/>
          </a:p>
          <a:p>
            <a:pPr marL="971550" lvl="1" indent="-514350">
              <a:buFont typeface="+mj-lt"/>
              <a:buAutoNum type="alphaUcPeriod"/>
            </a:pPr>
            <a:r>
              <a:rPr lang="en-US" dirty="0" smtClean="0"/>
              <a:t>Nothing, </a:t>
            </a:r>
            <a:r>
              <a:rPr lang="en-US" dirty="0" err="1" smtClean="0"/>
              <a:t>IndexOutOfBoundsException</a:t>
            </a:r>
            <a:r>
              <a:rPr lang="en-US" dirty="0" smtClean="0"/>
              <a:t> thrown</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5942364"/>
            <a:ext cx="990600" cy="915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61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accent2"/>
                                      </p:to>
                                    </p:animClr>
                                    <p:animClr clrSpc="rgb" dir="cw">
                                      <p:cBhvr>
                                        <p:cTn id="7" dur="500" fill="hold"/>
                                        <p:tgtEl>
                                          <p:spTgt spid="3">
                                            <p:txEl>
                                              <p:pRg st="4" end="4"/>
                                            </p:txEl>
                                          </p:spTgt>
                                        </p:tgtEl>
                                        <p:attrNameLst>
                                          <p:attrName>fillcolor</p:attrName>
                                        </p:attrNameLst>
                                      </p:cBhvr>
                                      <p:to>
                                        <a:schemeClr val="accent2"/>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sz="half" idx="1"/>
          </p:nvPr>
        </p:nvSpPr>
        <p:spPr>
          <a:xfrm>
            <a:off x="457200" y="1600200"/>
            <a:ext cx="5334000" cy="4525963"/>
          </a:xfrm>
        </p:spPr>
        <p:txBody>
          <a:bodyPr>
            <a:normAutofit fontScale="85000" lnSpcReduction="20000"/>
          </a:bodyPr>
          <a:lstStyle/>
          <a:p>
            <a:pPr marL="0" indent="0">
              <a:buNone/>
            </a:pPr>
            <a:r>
              <a:rPr lang="en-US" dirty="0" smtClean="0"/>
              <a:t>public void </a:t>
            </a:r>
            <a:r>
              <a:rPr lang="en-US" dirty="0" err="1" smtClean="0"/>
              <a:t>numberCheck</a:t>
            </a:r>
            <a:r>
              <a:rPr lang="en-US" dirty="0" smtClean="0"/>
              <a:t>(</a:t>
            </a:r>
            <a:r>
              <a:rPr lang="en-US" dirty="0" err="1" smtClean="0"/>
              <a:t>int</a:t>
            </a:r>
            <a:r>
              <a:rPr lang="en-US" dirty="0" smtClean="0"/>
              <a:t> </a:t>
            </a:r>
            <a:r>
              <a:rPr lang="en-US" dirty="0" err="1" smtClean="0"/>
              <a:t>maxNum</a:t>
            </a:r>
            <a:r>
              <a:rPr lang="en-US" dirty="0" smtClean="0"/>
              <a:t>) {</a:t>
            </a:r>
            <a:br>
              <a:rPr lang="en-US" dirty="0" smtClean="0"/>
            </a:br>
            <a:r>
              <a:rPr lang="en-US" dirty="0" smtClean="0"/>
              <a:t>    </a:t>
            </a:r>
            <a:r>
              <a:rPr lang="en-US" dirty="0" err="1" smtClean="0"/>
              <a:t>int</a:t>
            </a:r>
            <a:r>
              <a:rPr lang="en-US" dirty="0" smtClean="0"/>
              <a:t> </a:t>
            </a:r>
            <a:r>
              <a:rPr lang="en-US" dirty="0" err="1" smtClean="0"/>
              <a:t>typeA</a:t>
            </a:r>
            <a:r>
              <a:rPr lang="en-US" dirty="0" smtClean="0"/>
              <a:t> = 0;</a:t>
            </a:r>
            <a:br>
              <a:rPr lang="en-US" dirty="0" smtClean="0"/>
            </a:br>
            <a:r>
              <a:rPr lang="en-US" dirty="0" smtClean="0"/>
              <a:t>    </a:t>
            </a:r>
            <a:r>
              <a:rPr lang="en-US" dirty="0" err="1" smtClean="0"/>
              <a:t>int</a:t>
            </a:r>
            <a:r>
              <a:rPr lang="en-US" dirty="0" smtClean="0"/>
              <a:t> </a:t>
            </a:r>
            <a:r>
              <a:rPr lang="en-US" dirty="0" err="1" smtClean="0"/>
              <a:t>typeB</a:t>
            </a:r>
            <a:r>
              <a:rPr lang="en-US" dirty="0" smtClean="0"/>
              <a:t> = 0;</a:t>
            </a:r>
            <a:r>
              <a:rPr lang="en-US" dirty="0"/>
              <a:t/>
            </a:r>
            <a:br>
              <a:rPr lang="en-US" dirty="0"/>
            </a:br>
            <a:r>
              <a:rPr lang="en-US" dirty="0" smtClean="0"/>
              <a:t>    </a:t>
            </a:r>
            <a:r>
              <a:rPr lang="en-US" dirty="0" err="1" smtClean="0"/>
              <a:t>int</a:t>
            </a:r>
            <a:r>
              <a:rPr lang="en-US" dirty="0" smtClean="0"/>
              <a:t> </a:t>
            </a:r>
            <a:r>
              <a:rPr lang="en-US" dirty="0" err="1" smtClean="0"/>
              <a:t>typeC</a:t>
            </a:r>
            <a:r>
              <a:rPr lang="en-US" dirty="0" smtClean="0"/>
              <a:t> = 0;</a:t>
            </a:r>
            <a:br>
              <a:rPr lang="en-US" dirty="0" smtClean="0"/>
            </a:br>
            <a:r>
              <a:rPr lang="en-US" dirty="0" smtClean="0"/>
              <a:t>    for (</a:t>
            </a:r>
            <a:r>
              <a:rPr lang="en-US" dirty="0" err="1" smtClean="0"/>
              <a:t>int</a:t>
            </a:r>
            <a:r>
              <a:rPr lang="en-US" dirty="0" smtClean="0"/>
              <a:t> k = 1; k&lt;=</a:t>
            </a:r>
            <a:r>
              <a:rPr lang="en-US" dirty="0" err="1" smtClean="0"/>
              <a:t>maxNum</a:t>
            </a:r>
            <a:r>
              <a:rPr lang="en-US" dirty="0" smtClean="0"/>
              <a:t>; k++) {</a:t>
            </a:r>
            <a:br>
              <a:rPr lang="en-US" dirty="0" smtClean="0"/>
            </a:br>
            <a:r>
              <a:rPr lang="en-US" dirty="0" smtClean="0"/>
              <a:t>        if (k%2 == 0 &amp;&amp; k%5==0)</a:t>
            </a:r>
            <a:br>
              <a:rPr lang="en-US" dirty="0" smtClean="0"/>
            </a:br>
            <a:r>
              <a:rPr lang="en-US" dirty="0" smtClean="0"/>
              <a:t>            </a:t>
            </a:r>
            <a:r>
              <a:rPr lang="en-US" dirty="0" err="1" smtClean="0"/>
              <a:t>typeA</a:t>
            </a:r>
            <a:r>
              <a:rPr lang="en-US" dirty="0" smtClean="0"/>
              <a:t>++;</a:t>
            </a:r>
            <a:br>
              <a:rPr lang="en-US" dirty="0" smtClean="0"/>
            </a:br>
            <a:r>
              <a:rPr lang="en-US" dirty="0" smtClean="0"/>
              <a:t>        if (k%2 == 0)</a:t>
            </a:r>
            <a:r>
              <a:rPr lang="en-US" dirty="0"/>
              <a:t/>
            </a:r>
            <a:br>
              <a:rPr lang="en-US" dirty="0"/>
            </a:br>
            <a:r>
              <a:rPr lang="en-US" dirty="0" smtClean="0"/>
              <a:t>            </a:t>
            </a:r>
            <a:r>
              <a:rPr lang="en-US" dirty="0" err="1" smtClean="0"/>
              <a:t>typeB</a:t>
            </a:r>
            <a:r>
              <a:rPr lang="en-US" dirty="0" smtClean="0"/>
              <a:t>++;</a:t>
            </a:r>
            <a:br>
              <a:rPr lang="en-US" dirty="0" smtClean="0"/>
            </a:br>
            <a:r>
              <a:rPr lang="en-US" dirty="0" smtClean="0"/>
              <a:t>        if (k%5 == 0)</a:t>
            </a:r>
            <a:br>
              <a:rPr lang="en-US" dirty="0" smtClean="0"/>
            </a:br>
            <a:r>
              <a:rPr lang="en-US" dirty="0" smtClean="0"/>
              <a:t>            </a:t>
            </a:r>
            <a:r>
              <a:rPr lang="en-US" dirty="0" err="1" smtClean="0"/>
              <a:t>typeC</a:t>
            </a:r>
            <a:r>
              <a:rPr lang="en-US" dirty="0" smtClean="0"/>
              <a:t>++;</a:t>
            </a:r>
            <a:br>
              <a:rPr lang="en-US" dirty="0" smtClean="0"/>
            </a:br>
            <a:r>
              <a:rPr lang="en-US" dirty="0" smtClean="0"/>
              <a:t>    }</a:t>
            </a:r>
            <a:br>
              <a:rPr lang="en-US" dirty="0" smtClean="0"/>
            </a:br>
            <a:r>
              <a:rPr lang="en-US" dirty="0" smtClean="0"/>
              <a:t>    </a:t>
            </a:r>
            <a:r>
              <a:rPr lang="en-US" dirty="0" err="1" smtClean="0"/>
              <a:t>System.out.println</a:t>
            </a:r>
            <a:r>
              <a:rPr lang="en-US" dirty="0" smtClean="0"/>
              <a:t>(</a:t>
            </a:r>
            <a:r>
              <a:rPr lang="en-US" dirty="0" err="1" smtClean="0"/>
              <a:t>typeA</a:t>
            </a:r>
            <a:r>
              <a:rPr lang="en-US" dirty="0" smtClean="0"/>
              <a:t> + “ ” + </a:t>
            </a:r>
            <a:r>
              <a:rPr lang="en-US" dirty="0" err="1" smtClean="0"/>
              <a:t>typeB</a:t>
            </a:r>
            <a:r>
              <a:rPr lang="en-US" dirty="0" smtClean="0"/>
              <a:t> 			+ “ ” + </a:t>
            </a:r>
            <a:r>
              <a:rPr lang="en-US" dirty="0" err="1" smtClean="0"/>
              <a:t>typeC</a:t>
            </a:r>
            <a:r>
              <a:rPr lang="en-US" dirty="0" smtClean="0"/>
              <a:t>);</a:t>
            </a:r>
            <a:br>
              <a:rPr lang="en-US" dirty="0" smtClean="0"/>
            </a:br>
            <a:r>
              <a:rPr lang="en-US" dirty="0" smtClean="0"/>
              <a:t>}</a:t>
            </a:r>
          </a:p>
        </p:txBody>
      </p:sp>
      <p:sp>
        <p:nvSpPr>
          <p:cNvPr id="4" name="Content Placeholder 3"/>
          <p:cNvSpPr>
            <a:spLocks noGrp="1"/>
          </p:cNvSpPr>
          <p:nvPr>
            <p:ph sz="half" idx="2"/>
          </p:nvPr>
        </p:nvSpPr>
        <p:spPr>
          <a:xfrm>
            <a:off x="5943600" y="1600200"/>
            <a:ext cx="2743200" cy="4525963"/>
          </a:xfrm>
        </p:spPr>
        <p:txBody>
          <a:bodyPr>
            <a:normAutofit fontScale="85000" lnSpcReduction="20000"/>
          </a:bodyPr>
          <a:lstStyle/>
          <a:p>
            <a:pPr marL="0" indent="0">
              <a:buNone/>
            </a:pPr>
            <a:r>
              <a:rPr lang="en-US" dirty="0" smtClean="0"/>
              <a:t>What is printed by </a:t>
            </a:r>
            <a:r>
              <a:rPr lang="en-US" dirty="0" err="1" smtClean="0"/>
              <a:t>numberCheck</a:t>
            </a:r>
            <a:r>
              <a:rPr lang="en-US" dirty="0" smtClean="0"/>
              <a:t>(50)?</a:t>
            </a:r>
            <a:br>
              <a:rPr lang="en-US" dirty="0" smtClean="0"/>
            </a:br>
            <a:endParaRPr lang="en-US" dirty="0" smtClean="0"/>
          </a:p>
          <a:p>
            <a:pPr marL="514350" indent="-514350">
              <a:buFont typeface="+mj-lt"/>
              <a:buAutoNum type="alphaUcPeriod"/>
            </a:pPr>
            <a:r>
              <a:rPr lang="en-US" dirty="0" smtClean="0"/>
              <a:t>5 20 5</a:t>
            </a:r>
          </a:p>
          <a:p>
            <a:pPr marL="514350" indent="-514350">
              <a:buFont typeface="+mj-lt"/>
              <a:buAutoNum type="alphaUcPeriod"/>
            </a:pPr>
            <a:r>
              <a:rPr lang="en-US" dirty="0" smtClean="0"/>
              <a:t>5 20 10</a:t>
            </a:r>
          </a:p>
          <a:p>
            <a:pPr marL="514350" indent="-514350">
              <a:buFont typeface="+mj-lt"/>
              <a:buAutoNum type="alphaUcPeriod"/>
            </a:pPr>
            <a:r>
              <a:rPr lang="en-US" dirty="0" smtClean="0"/>
              <a:t>5 25 5</a:t>
            </a:r>
          </a:p>
          <a:p>
            <a:pPr marL="514350" indent="-514350">
              <a:buFont typeface="+mj-lt"/>
              <a:buAutoNum type="alphaUcPeriod"/>
            </a:pPr>
            <a:r>
              <a:rPr lang="en-US" dirty="0" smtClean="0"/>
              <a:t>5 25 10</a:t>
            </a:r>
          </a:p>
          <a:p>
            <a:pPr marL="514350" indent="-514350">
              <a:buFont typeface="+mj-lt"/>
              <a:buAutoNum type="alphaUcPeriod"/>
            </a:pPr>
            <a:r>
              <a:rPr lang="en-US" dirty="0" smtClean="0"/>
              <a:t>30 25 10</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100" y="4781550"/>
            <a:ext cx="186690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47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4" end="4"/>
                                            </p:txEl>
                                          </p:spTgt>
                                        </p:tgtEl>
                                        <p:attrNameLst>
                                          <p:attrName>style.color</p:attrName>
                                        </p:attrNameLst>
                                      </p:cBhvr>
                                      <p:to>
                                        <a:schemeClr val="accent2"/>
                                      </p:to>
                                    </p:animClr>
                                    <p:animClr clrSpc="rgb" dir="cw">
                                      <p:cBhvr>
                                        <p:cTn id="7" dur="500" fill="hold"/>
                                        <p:tgtEl>
                                          <p:spTgt spid="4">
                                            <p:txEl>
                                              <p:pRg st="4" end="4"/>
                                            </p:txEl>
                                          </p:spTgt>
                                        </p:tgtEl>
                                        <p:attrNameLst>
                                          <p:attrName>fillcolor</p:attrName>
                                        </p:attrNameLst>
                                      </p:cBhvr>
                                      <p:to>
                                        <a:schemeClr val="accent2"/>
                                      </p:to>
                                    </p:animClr>
                                    <p:set>
                                      <p:cBhvr>
                                        <p:cTn id="8" dur="500" fill="hold"/>
                                        <p:tgtEl>
                                          <p:spTgt spid="4">
                                            <p:txEl>
                                              <p:pRg st="4" end="4"/>
                                            </p:txEl>
                                          </p:spTgt>
                                        </p:tgtEl>
                                        <p:attrNameLst>
                                          <p:attrName>fill.type</p:attrName>
                                        </p:attrNameLst>
                                      </p:cBhvr>
                                      <p:to>
                                        <p:strVal val="solid"/>
                                      </p:to>
                                    </p:set>
                                    <p:set>
                                      <p:cBhvr>
                                        <p:cTn id="9" dur="500" fill="hold"/>
                                        <p:tgtEl>
                                          <p:spTgt spid="4">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Yet another example</a:t>
            </a:r>
            <a:endParaRPr lang="en-US" dirty="0"/>
          </a:p>
        </p:txBody>
      </p:sp>
      <p:sp>
        <p:nvSpPr>
          <p:cNvPr id="6" name="Content Placeholder 5"/>
          <p:cNvSpPr>
            <a:spLocks noGrp="1"/>
          </p:cNvSpPr>
          <p:nvPr>
            <p:ph idx="1"/>
          </p:nvPr>
        </p:nvSpPr>
        <p:spPr/>
        <p:txBody>
          <a:bodyPr>
            <a:normAutofit lnSpcReduction="10000"/>
          </a:bodyPr>
          <a:lstStyle/>
          <a:p>
            <a:r>
              <a:rPr lang="en-US" dirty="0" smtClean="0"/>
              <a:t>for (</a:t>
            </a:r>
            <a:r>
              <a:rPr lang="en-US" dirty="0" err="1" smtClean="0"/>
              <a:t>int</a:t>
            </a:r>
            <a:r>
              <a:rPr lang="en-US" dirty="0" smtClean="0"/>
              <a:t> outer = 0; outer &lt; n; outer++)</a:t>
            </a:r>
            <a:br>
              <a:rPr lang="en-US" dirty="0" smtClean="0"/>
            </a:br>
            <a:r>
              <a:rPr lang="en-US" dirty="0" smtClean="0"/>
              <a:t>    for(</a:t>
            </a:r>
            <a:r>
              <a:rPr lang="en-US" dirty="0" err="1" smtClean="0"/>
              <a:t>int</a:t>
            </a:r>
            <a:r>
              <a:rPr lang="en-US" dirty="0" smtClean="0"/>
              <a:t> inner = 0; inner &lt;= outer; inner++)</a:t>
            </a:r>
            <a:br>
              <a:rPr lang="en-US" dirty="0" smtClean="0"/>
            </a:br>
            <a:r>
              <a:rPr lang="en-US" dirty="0" smtClean="0"/>
              <a:t>        </a:t>
            </a:r>
            <a:r>
              <a:rPr lang="en-US" dirty="0" err="1" smtClean="0"/>
              <a:t>System.out.print</a:t>
            </a:r>
            <a:r>
              <a:rPr lang="en-US" dirty="0" smtClean="0"/>
              <a:t>(outer + “  ”);</a:t>
            </a:r>
          </a:p>
          <a:p>
            <a:r>
              <a:rPr lang="en-US" dirty="0" smtClean="0"/>
              <a:t>If n has a value of 4, what is printed?</a:t>
            </a:r>
          </a:p>
          <a:p>
            <a:pPr marL="971550" lvl="1" indent="-514350">
              <a:buFont typeface="+mj-lt"/>
              <a:buAutoNum type="alphaUcPeriod"/>
            </a:pPr>
            <a:r>
              <a:rPr lang="en-US" dirty="0" smtClean="0"/>
              <a:t>0  1  2  3</a:t>
            </a:r>
          </a:p>
          <a:p>
            <a:pPr marL="971550" lvl="1" indent="-514350">
              <a:buFont typeface="+mj-lt"/>
              <a:buAutoNum type="alphaUcPeriod"/>
            </a:pPr>
            <a:r>
              <a:rPr lang="en-US" dirty="0" smtClean="0"/>
              <a:t>0  0  1  0  1  2</a:t>
            </a:r>
          </a:p>
          <a:p>
            <a:pPr marL="971550" lvl="1" indent="-514350">
              <a:buFont typeface="+mj-lt"/>
              <a:buAutoNum type="alphaUcPeriod"/>
            </a:pPr>
            <a:r>
              <a:rPr lang="en-US" dirty="0" smtClean="0"/>
              <a:t>0  1  2  2  3  3  3</a:t>
            </a:r>
          </a:p>
          <a:p>
            <a:pPr marL="971550" lvl="1" indent="-514350">
              <a:buFont typeface="+mj-lt"/>
              <a:buAutoNum type="alphaUcPeriod"/>
            </a:pPr>
            <a:r>
              <a:rPr lang="en-US" dirty="0" smtClean="0"/>
              <a:t>0  1  1  2  2  2  3  3  3  3</a:t>
            </a:r>
          </a:p>
          <a:p>
            <a:pPr marL="971550" lvl="1" indent="-514350">
              <a:buFont typeface="+mj-lt"/>
              <a:buAutoNum type="alphaUcPeriod"/>
            </a:pPr>
            <a:r>
              <a:rPr lang="en-US" dirty="0" smtClean="0"/>
              <a:t>0  0  1  0  1  2  0  1  2  3</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5105400"/>
            <a:ext cx="22860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58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Objects, Classes, and Inheritance</a:t>
            </a:r>
            <a:endParaRPr lang="en-US" dirty="0"/>
          </a:p>
        </p:txBody>
      </p:sp>
      <p:sp>
        <p:nvSpPr>
          <p:cNvPr id="8" name="Content Placeholder 7"/>
          <p:cNvSpPr>
            <a:spLocks noGrp="1"/>
          </p:cNvSpPr>
          <p:nvPr>
            <p:ph idx="1"/>
          </p:nvPr>
        </p:nvSpPr>
        <p:spPr/>
        <p:txBody>
          <a:bodyPr/>
          <a:lstStyle/>
          <a:p>
            <a:r>
              <a:rPr lang="en-US" dirty="0" smtClean="0"/>
              <a:t>You may have to write your own class. You’ll definitely need to interpret at least one class that’s given. Very common, esp. on FRQ.</a:t>
            </a:r>
          </a:p>
          <a:p>
            <a:pPr lvl="1"/>
            <a:r>
              <a:rPr lang="en-US" dirty="0" smtClean="0"/>
              <a:t>Methods</a:t>
            </a:r>
          </a:p>
          <a:p>
            <a:pPr lvl="1"/>
            <a:r>
              <a:rPr lang="en-US" dirty="0" smtClean="0"/>
              <a:t>Subclasses</a:t>
            </a:r>
          </a:p>
          <a:p>
            <a:pPr lvl="1"/>
            <a:r>
              <a:rPr lang="en-US" dirty="0" smtClean="0"/>
              <a:t>Abstract classes</a:t>
            </a:r>
          </a:p>
          <a:p>
            <a:pPr lvl="1"/>
            <a:r>
              <a:rPr lang="en-US" dirty="0" smtClean="0"/>
              <a:t>Interfaces </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5314950"/>
            <a:ext cx="15240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227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Headers</a:t>
            </a:r>
            <a:endParaRPr lang="en-US" dirty="0"/>
          </a:p>
        </p:txBody>
      </p:sp>
      <p:sp>
        <p:nvSpPr>
          <p:cNvPr id="3" name="Content Placeholder 2"/>
          <p:cNvSpPr>
            <a:spLocks noGrp="1"/>
          </p:cNvSpPr>
          <p:nvPr>
            <p:ph idx="1"/>
          </p:nvPr>
        </p:nvSpPr>
        <p:spPr/>
        <p:txBody>
          <a:bodyPr>
            <a:normAutofit lnSpcReduction="10000"/>
          </a:bodyPr>
          <a:lstStyle/>
          <a:p>
            <a:r>
              <a:rPr lang="en-US" dirty="0" smtClean="0"/>
              <a:t>With the exception of constructors, all method headers should have these 4 things:</a:t>
            </a:r>
          </a:p>
          <a:p>
            <a:pPr lvl="1"/>
            <a:r>
              <a:rPr lang="en-US" b="1" dirty="0" smtClean="0"/>
              <a:t>Access modifier</a:t>
            </a:r>
            <a:r>
              <a:rPr lang="en-US" dirty="0" smtClean="0"/>
              <a:t>: public, private</a:t>
            </a:r>
          </a:p>
          <a:p>
            <a:pPr lvl="1"/>
            <a:r>
              <a:rPr lang="en-US" b="1" dirty="0" smtClean="0"/>
              <a:t>Return type</a:t>
            </a:r>
            <a:r>
              <a:rPr lang="en-US" dirty="0" smtClean="0"/>
              <a:t>: void, </a:t>
            </a:r>
            <a:r>
              <a:rPr lang="en-US" dirty="0" err="1" smtClean="0"/>
              <a:t>int</a:t>
            </a:r>
            <a:r>
              <a:rPr lang="en-US" dirty="0" smtClean="0"/>
              <a:t>, double, </a:t>
            </a:r>
            <a:r>
              <a:rPr lang="en-US" dirty="0" err="1" smtClean="0"/>
              <a:t>boolean</a:t>
            </a:r>
            <a:r>
              <a:rPr lang="en-US" dirty="0" smtClean="0"/>
              <a:t>, </a:t>
            </a:r>
            <a:r>
              <a:rPr lang="en-US" dirty="0" err="1" smtClean="0"/>
              <a:t>SomeType</a:t>
            </a:r>
            <a:r>
              <a:rPr lang="en-US" dirty="0" smtClean="0"/>
              <a:t>, </a:t>
            </a:r>
            <a:r>
              <a:rPr lang="en-US" dirty="0" err="1" smtClean="0"/>
              <a:t>int</a:t>
            </a:r>
            <a:r>
              <a:rPr lang="en-US" dirty="0" smtClean="0"/>
              <a:t>[], double[], </a:t>
            </a:r>
            <a:r>
              <a:rPr lang="en-US" dirty="0" err="1" smtClean="0"/>
              <a:t>Pokemon</a:t>
            </a:r>
            <a:r>
              <a:rPr lang="en-US" dirty="0" smtClean="0"/>
              <a:t>[], etc.</a:t>
            </a:r>
          </a:p>
          <a:p>
            <a:pPr lvl="1"/>
            <a:r>
              <a:rPr lang="en-US" b="1" dirty="0" smtClean="0"/>
              <a:t>Method name</a:t>
            </a:r>
            <a:r>
              <a:rPr lang="en-US" dirty="0" smtClean="0"/>
              <a:t>: e.g. withdraw</a:t>
            </a:r>
          </a:p>
          <a:p>
            <a:pPr lvl="1"/>
            <a:r>
              <a:rPr lang="en-US" b="1" dirty="0" smtClean="0"/>
              <a:t>Parameter list</a:t>
            </a:r>
            <a:r>
              <a:rPr lang="en-US" dirty="0" smtClean="0"/>
              <a:t>: e.g. String pass, double </a:t>
            </a:r>
            <a:r>
              <a:rPr lang="en-US" dirty="0" err="1" smtClean="0"/>
              <a:t>amt</a:t>
            </a:r>
            <a:endParaRPr lang="en-US" dirty="0" smtClean="0"/>
          </a:p>
          <a:p>
            <a:pPr lvl="1"/>
            <a:r>
              <a:rPr lang="en-US" dirty="0" smtClean="0"/>
              <a:t>(Some methods may also be static)</a:t>
            </a:r>
            <a:endParaRPr lang="en-US" dirty="0"/>
          </a:p>
          <a:p>
            <a:r>
              <a:rPr lang="en-US" dirty="0" smtClean="0"/>
              <a:t>public void withdraw(String pass, double </a:t>
            </a:r>
            <a:r>
              <a:rPr lang="en-US" dirty="0" err="1" smtClean="0"/>
              <a:t>amt</a:t>
            </a:r>
            <a:r>
              <a:rPr lang="en-US" dirty="0" smtClean="0"/>
              <a:t>)</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5914561"/>
            <a:ext cx="990600" cy="912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82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Methods</a:t>
            </a:r>
            <a:endParaRPr lang="en-US" dirty="0"/>
          </a:p>
        </p:txBody>
      </p:sp>
      <p:sp>
        <p:nvSpPr>
          <p:cNvPr id="3" name="Content Placeholder 2"/>
          <p:cNvSpPr>
            <a:spLocks noGrp="1"/>
          </p:cNvSpPr>
          <p:nvPr>
            <p:ph idx="1"/>
          </p:nvPr>
        </p:nvSpPr>
        <p:spPr/>
        <p:txBody>
          <a:bodyPr>
            <a:normAutofit lnSpcReduction="10000"/>
          </a:bodyPr>
          <a:lstStyle/>
          <a:p>
            <a:r>
              <a:rPr lang="en-US" b="1" dirty="0" smtClean="0"/>
              <a:t>Constructors</a:t>
            </a:r>
            <a:r>
              <a:rPr lang="en-US" dirty="0" smtClean="0"/>
              <a:t> </a:t>
            </a:r>
            <a:r>
              <a:rPr lang="en-US" dirty="0" smtClean="0">
                <a:sym typeface="Wingdings" pitchFamily="2" charset="2"/>
              </a:rPr>
              <a:t> create an object of the class</a:t>
            </a:r>
          </a:p>
          <a:p>
            <a:pPr lvl="1"/>
            <a:r>
              <a:rPr lang="en-US" dirty="0">
                <a:sym typeface="Wingdings" pitchFamily="2" charset="2"/>
              </a:rPr>
              <a:t>p</a:t>
            </a:r>
            <a:r>
              <a:rPr lang="en-US" dirty="0" smtClean="0">
                <a:sym typeface="Wingdings" pitchFamily="2" charset="2"/>
              </a:rPr>
              <a:t>ublic </a:t>
            </a:r>
            <a:r>
              <a:rPr lang="en-US" dirty="0" err="1" smtClean="0">
                <a:sym typeface="Wingdings" pitchFamily="2" charset="2"/>
              </a:rPr>
              <a:t>BankAccount</a:t>
            </a:r>
            <a:r>
              <a:rPr lang="en-US" dirty="0" smtClean="0">
                <a:sym typeface="Wingdings" pitchFamily="2" charset="2"/>
              </a:rPr>
              <a:t>()</a:t>
            </a:r>
          </a:p>
          <a:p>
            <a:r>
              <a:rPr lang="en-US" b="1" dirty="0" err="1" smtClean="0">
                <a:sym typeface="Wingdings" pitchFamily="2" charset="2"/>
              </a:rPr>
              <a:t>Accessor</a:t>
            </a:r>
            <a:r>
              <a:rPr lang="en-US" dirty="0" smtClean="0">
                <a:sym typeface="Wingdings" pitchFamily="2" charset="2"/>
              </a:rPr>
              <a:t>  gets data but doesn’t change data</a:t>
            </a:r>
          </a:p>
          <a:p>
            <a:pPr lvl="1"/>
            <a:r>
              <a:rPr lang="en-US" dirty="0" smtClean="0">
                <a:sym typeface="Wingdings" pitchFamily="2" charset="2"/>
              </a:rPr>
              <a:t>public double </a:t>
            </a:r>
            <a:r>
              <a:rPr lang="en-US" dirty="0" err="1" smtClean="0">
                <a:sym typeface="Wingdings" pitchFamily="2" charset="2"/>
              </a:rPr>
              <a:t>getBalance</a:t>
            </a:r>
            <a:r>
              <a:rPr lang="en-US" dirty="0" smtClean="0">
                <a:sym typeface="Wingdings" pitchFamily="2" charset="2"/>
              </a:rPr>
              <a:t>()</a:t>
            </a:r>
            <a:endParaRPr lang="en-US" dirty="0">
              <a:sym typeface="Wingdings" pitchFamily="2" charset="2"/>
            </a:endParaRPr>
          </a:p>
          <a:p>
            <a:r>
              <a:rPr lang="en-US" b="1" dirty="0" err="1" smtClean="0">
                <a:sym typeface="Wingdings" pitchFamily="2" charset="2"/>
              </a:rPr>
              <a:t>Mutator</a:t>
            </a:r>
            <a:r>
              <a:rPr lang="en-US" dirty="0" smtClean="0">
                <a:sym typeface="Wingdings" pitchFamily="2" charset="2"/>
              </a:rPr>
              <a:t>  changes instance variable(s)</a:t>
            </a:r>
          </a:p>
          <a:p>
            <a:pPr lvl="1"/>
            <a:r>
              <a:rPr lang="en-US" dirty="0">
                <a:sym typeface="Wingdings" pitchFamily="2" charset="2"/>
              </a:rPr>
              <a:t>p</a:t>
            </a:r>
            <a:r>
              <a:rPr lang="en-US" dirty="0" smtClean="0">
                <a:sym typeface="Wingdings" pitchFamily="2" charset="2"/>
              </a:rPr>
              <a:t>ublic void deposit(String </a:t>
            </a:r>
            <a:r>
              <a:rPr lang="en-US" dirty="0" err="1" smtClean="0">
                <a:sym typeface="Wingdings" pitchFamily="2" charset="2"/>
              </a:rPr>
              <a:t>pswd</a:t>
            </a:r>
            <a:r>
              <a:rPr lang="en-US" dirty="0" smtClean="0">
                <a:sym typeface="Wingdings" pitchFamily="2" charset="2"/>
              </a:rPr>
              <a:t>, double </a:t>
            </a:r>
            <a:r>
              <a:rPr lang="en-US" dirty="0" err="1" smtClean="0">
                <a:sym typeface="Wingdings" pitchFamily="2" charset="2"/>
              </a:rPr>
              <a:t>amt</a:t>
            </a:r>
            <a:r>
              <a:rPr lang="en-US" dirty="0" smtClean="0">
                <a:sym typeface="Wingdings" pitchFamily="2" charset="2"/>
              </a:rPr>
              <a:t>)</a:t>
            </a:r>
            <a:endParaRPr lang="en-US" dirty="0">
              <a:sym typeface="Wingdings" pitchFamily="2" charset="2"/>
            </a:endParaRPr>
          </a:p>
          <a:p>
            <a:r>
              <a:rPr lang="en-US" b="1" dirty="0" smtClean="0">
                <a:sym typeface="Wingdings" pitchFamily="2" charset="2"/>
              </a:rPr>
              <a:t>Static methods </a:t>
            </a:r>
            <a:r>
              <a:rPr lang="en-US" dirty="0" smtClean="0">
                <a:sym typeface="Wingdings" pitchFamily="2" charset="2"/>
              </a:rPr>
              <a:t> class methods, deals with class variables</a:t>
            </a:r>
          </a:p>
          <a:p>
            <a:pPr lvl="1"/>
            <a:r>
              <a:rPr lang="en-US" dirty="0" smtClean="0">
                <a:sym typeface="Wingdings" pitchFamily="2" charset="2"/>
              </a:rPr>
              <a:t>public static </a:t>
            </a:r>
            <a:r>
              <a:rPr lang="en-US" dirty="0" err="1" smtClean="0">
                <a:sym typeface="Wingdings" pitchFamily="2" charset="2"/>
              </a:rPr>
              <a:t>int</a:t>
            </a:r>
            <a:r>
              <a:rPr lang="en-US" dirty="0" smtClean="0">
                <a:sym typeface="Wingdings" pitchFamily="2" charset="2"/>
              </a:rPr>
              <a:t> </a:t>
            </a:r>
            <a:r>
              <a:rPr lang="en-US" dirty="0" err="1" smtClean="0">
                <a:sym typeface="Wingdings" pitchFamily="2" charset="2"/>
              </a:rPr>
              <a:t>getEmployeeCount</a:t>
            </a:r>
            <a:r>
              <a:rPr lang="en-US" dirty="0" smtClean="0">
                <a:sym typeface="Wingdings" pitchFamily="2" charset="2"/>
              </a:rPr>
              <a:t>()</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304" y="5410200"/>
            <a:ext cx="1642696"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187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methods in Driver class</a:t>
            </a:r>
            <a:endParaRPr lang="en-US" dirty="0"/>
          </a:p>
        </p:txBody>
      </p:sp>
      <p:sp>
        <p:nvSpPr>
          <p:cNvPr id="3" name="Content Placeholder 2"/>
          <p:cNvSpPr>
            <a:spLocks noGrp="1"/>
          </p:cNvSpPr>
          <p:nvPr>
            <p:ph idx="1"/>
          </p:nvPr>
        </p:nvSpPr>
        <p:spPr/>
        <p:txBody>
          <a:bodyPr/>
          <a:lstStyle/>
          <a:p>
            <a:r>
              <a:rPr lang="en-US" b="1" dirty="0" smtClean="0"/>
              <a:t>Methods in the driver class </a:t>
            </a:r>
            <a:r>
              <a:rPr lang="en-US" dirty="0" smtClean="0"/>
              <a:t>(the class that contains your main() method) are </a:t>
            </a:r>
            <a:r>
              <a:rPr lang="en-US" b="1" dirty="0" smtClean="0"/>
              <a:t>usually all static</a:t>
            </a:r>
            <a:r>
              <a:rPr lang="en-US" dirty="0" smtClean="0"/>
              <a:t> because there are not instances of that class.</a:t>
            </a:r>
          </a:p>
          <a:p>
            <a:r>
              <a:rPr lang="en-US" dirty="0" smtClean="0"/>
              <a:t>public static void main(String[] </a:t>
            </a:r>
            <a:r>
              <a:rPr lang="en-US" dirty="0" err="1" smtClean="0"/>
              <a:t>args</a:t>
            </a:r>
            <a:r>
              <a:rPr lang="en-US" dirty="0" smtClean="0"/>
              <a:t>)</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50" y="4788253"/>
            <a:ext cx="215265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934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Overloading</a:t>
            </a:r>
            <a:endParaRPr lang="en-US" dirty="0"/>
          </a:p>
        </p:txBody>
      </p:sp>
      <p:sp>
        <p:nvSpPr>
          <p:cNvPr id="3" name="Content Placeholder 2"/>
          <p:cNvSpPr>
            <a:spLocks noGrp="1"/>
          </p:cNvSpPr>
          <p:nvPr>
            <p:ph idx="1"/>
          </p:nvPr>
        </p:nvSpPr>
        <p:spPr/>
        <p:txBody>
          <a:bodyPr/>
          <a:lstStyle/>
          <a:p>
            <a:r>
              <a:rPr lang="en-US" b="1" dirty="0" smtClean="0"/>
              <a:t>Two or more methods with the same name but different parameter lists</a:t>
            </a:r>
          </a:p>
          <a:p>
            <a:pPr lvl="1"/>
            <a:r>
              <a:rPr lang="en-US" dirty="0" smtClean="0"/>
              <a:t>public </a:t>
            </a:r>
            <a:r>
              <a:rPr lang="en-US" dirty="0" err="1" smtClean="0"/>
              <a:t>int</a:t>
            </a:r>
            <a:r>
              <a:rPr lang="en-US" dirty="0" smtClean="0"/>
              <a:t> product(</a:t>
            </a:r>
            <a:r>
              <a:rPr lang="en-US" dirty="0" err="1" smtClean="0"/>
              <a:t>int</a:t>
            </a:r>
            <a:r>
              <a:rPr lang="en-US" dirty="0" smtClean="0"/>
              <a:t> n) {return n*n;}</a:t>
            </a:r>
          </a:p>
          <a:p>
            <a:pPr lvl="1"/>
            <a:r>
              <a:rPr lang="en-US" dirty="0" smtClean="0"/>
              <a:t>public double product(double x) {return x*x;}</a:t>
            </a:r>
          </a:p>
          <a:p>
            <a:pPr lvl="1"/>
            <a:r>
              <a:rPr lang="en-US" dirty="0" smtClean="0"/>
              <a:t>public double product(</a:t>
            </a:r>
            <a:r>
              <a:rPr lang="en-US" dirty="0" err="1" smtClean="0"/>
              <a:t>int</a:t>
            </a:r>
            <a:r>
              <a:rPr lang="en-US" dirty="0" smtClean="0"/>
              <a:t> x, </a:t>
            </a:r>
            <a:r>
              <a:rPr lang="en-US" dirty="0" err="1" smtClean="0"/>
              <a:t>int</a:t>
            </a:r>
            <a:r>
              <a:rPr lang="en-US" dirty="0" smtClean="0"/>
              <a:t> y){return x*y;}</a:t>
            </a:r>
          </a:p>
          <a:p>
            <a:pPr lvl="1"/>
            <a:endParaRPr lang="en-US" dirty="0"/>
          </a:p>
          <a:p>
            <a:r>
              <a:rPr lang="en-US" dirty="0" smtClean="0"/>
              <a:t>(return type is irrelevant for determining overloading)</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5561838"/>
            <a:ext cx="1371600" cy="129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1572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Built-in/Primitive Types</a:t>
            </a:r>
          </a:p>
        </p:txBody>
      </p:sp>
      <p:sp>
        <p:nvSpPr>
          <p:cNvPr id="3" name="Content Placeholder 2"/>
          <p:cNvSpPr>
            <a:spLocks noGrp="1"/>
          </p:cNvSpPr>
          <p:nvPr>
            <p:ph idx="1"/>
          </p:nvPr>
        </p:nvSpPr>
        <p:spPr/>
        <p:txBody>
          <a:bodyPr/>
          <a:lstStyle/>
          <a:p>
            <a:r>
              <a:rPr lang="en-US" b="1" dirty="0" err="1" smtClean="0"/>
              <a:t>int</a:t>
            </a:r>
            <a:r>
              <a:rPr lang="en-US" dirty="0" smtClean="0"/>
              <a:t> </a:t>
            </a:r>
          </a:p>
          <a:p>
            <a:pPr lvl="1"/>
            <a:r>
              <a:rPr lang="en-US" dirty="0" smtClean="0"/>
              <a:t>an integer, e.g. </a:t>
            </a:r>
            <a:r>
              <a:rPr lang="en-US" dirty="0"/>
              <a:t>5</a:t>
            </a:r>
            <a:r>
              <a:rPr lang="en-US" dirty="0" smtClean="0"/>
              <a:t>, -77, 9001</a:t>
            </a:r>
          </a:p>
          <a:p>
            <a:r>
              <a:rPr lang="en-US" b="1" dirty="0" err="1"/>
              <a:t>b</a:t>
            </a:r>
            <a:r>
              <a:rPr lang="en-US" b="1" dirty="0" err="1" smtClean="0"/>
              <a:t>oolean</a:t>
            </a:r>
            <a:r>
              <a:rPr lang="en-US" dirty="0" smtClean="0"/>
              <a:t> </a:t>
            </a:r>
          </a:p>
          <a:p>
            <a:pPr lvl="1"/>
            <a:r>
              <a:rPr lang="en-US" dirty="0" smtClean="0"/>
              <a:t>a </a:t>
            </a:r>
            <a:r>
              <a:rPr lang="en-US" dirty="0" err="1" smtClean="0"/>
              <a:t>boolean</a:t>
            </a:r>
            <a:r>
              <a:rPr lang="en-US" dirty="0" smtClean="0"/>
              <a:t>, true or false</a:t>
            </a:r>
          </a:p>
          <a:p>
            <a:r>
              <a:rPr lang="en-US" b="1" dirty="0"/>
              <a:t>d</a:t>
            </a:r>
            <a:r>
              <a:rPr lang="en-US" b="1" dirty="0" smtClean="0"/>
              <a:t>ouble</a:t>
            </a:r>
            <a:r>
              <a:rPr lang="en-US" dirty="0" smtClean="0"/>
              <a:t> </a:t>
            </a:r>
            <a:endParaRPr lang="en-US" dirty="0"/>
          </a:p>
          <a:p>
            <a:pPr lvl="1"/>
            <a:r>
              <a:rPr lang="en-US" dirty="0" smtClean="0"/>
              <a:t>a double precision floating-point number, </a:t>
            </a:r>
            <a:br>
              <a:rPr lang="en-US" dirty="0" smtClean="0"/>
            </a:br>
            <a:r>
              <a:rPr lang="en-US" dirty="0" smtClean="0"/>
              <a:t>2.718, -3456.78, 1.4e5</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586" y="5226403"/>
            <a:ext cx="176212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31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b="1" dirty="0" smtClean="0"/>
              <a:t>Inheritance</a:t>
            </a:r>
            <a:r>
              <a:rPr lang="en-US" dirty="0" smtClean="0"/>
              <a:t> is where a </a:t>
            </a:r>
            <a:r>
              <a:rPr lang="en-US" b="1" dirty="0" smtClean="0"/>
              <a:t>subclass</a:t>
            </a:r>
            <a:r>
              <a:rPr lang="en-US" dirty="0" smtClean="0"/>
              <a:t> is created from an existing </a:t>
            </a:r>
            <a:r>
              <a:rPr lang="en-US" b="1" dirty="0" smtClean="0"/>
              <a:t>superclass</a:t>
            </a:r>
            <a:r>
              <a:rPr lang="en-US" dirty="0" smtClean="0"/>
              <a:t>.</a:t>
            </a:r>
          </a:p>
          <a:p>
            <a:r>
              <a:rPr lang="en-US" dirty="0" smtClean="0"/>
              <a:t>The subclass copies or inherits variables and methods from the superclass</a:t>
            </a:r>
          </a:p>
          <a:p>
            <a:r>
              <a:rPr lang="en-US" dirty="0" smtClean="0"/>
              <a:t>Subclasses usually contain more than their superclass</a:t>
            </a:r>
          </a:p>
          <a:p>
            <a:r>
              <a:rPr lang="en-US" dirty="0" smtClean="0"/>
              <a:t>Subclasses can be </a:t>
            </a:r>
            <a:r>
              <a:rPr lang="en-US" dirty="0" err="1" smtClean="0"/>
              <a:t>superclasses</a:t>
            </a:r>
            <a:r>
              <a:rPr lang="en-US" dirty="0" smtClean="0"/>
              <a:t> for other subclasses</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946" y="5638800"/>
            <a:ext cx="131805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653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 hierarchy - </a:t>
            </a:r>
            <a:r>
              <a:rPr lang="en-US" dirty="0"/>
              <a:t>Which is true</a:t>
            </a:r>
            <a:r>
              <a:rPr lang="en-US" dirty="0" smtClean="0"/>
              <a:t>?</a:t>
            </a:r>
            <a:endParaRPr lang="en-US" dirty="0"/>
          </a:p>
        </p:txBody>
      </p:sp>
      <p:sp>
        <p:nvSpPr>
          <p:cNvPr id="3" name="Content Placeholder 2"/>
          <p:cNvSpPr>
            <a:spLocks noGrp="1"/>
          </p:cNvSpPr>
          <p:nvPr>
            <p:ph idx="1"/>
          </p:nvPr>
        </p:nvSpPr>
        <p:spPr/>
        <p:txBody>
          <a:bodyPr>
            <a:normAutofit fontScale="85000" lnSpcReduction="10000"/>
          </a:bodyPr>
          <a:lstStyle/>
          <a:p>
            <a:pPr marL="514350" indent="-514350">
              <a:buFont typeface="+mj-lt"/>
              <a:buAutoNum type="alphaUcPeriod"/>
            </a:pPr>
            <a:r>
              <a:rPr lang="en-US" dirty="0" smtClean="0"/>
              <a:t>Superclass should contain the data and functionality that are common to all subclasses that inherit from the superclass</a:t>
            </a:r>
          </a:p>
          <a:p>
            <a:pPr marL="514350" indent="-514350">
              <a:buFont typeface="+mj-lt"/>
              <a:buAutoNum type="alphaUcPeriod"/>
            </a:pPr>
            <a:r>
              <a:rPr lang="en-US" dirty="0" smtClean="0"/>
              <a:t>Superclass should be the largest, most complex class from which all other subclasses are derived</a:t>
            </a:r>
          </a:p>
          <a:p>
            <a:pPr marL="514350" indent="-514350">
              <a:buFont typeface="+mj-lt"/>
              <a:buAutoNum type="alphaUcPeriod"/>
            </a:pPr>
            <a:r>
              <a:rPr lang="en-US" dirty="0" smtClean="0"/>
              <a:t>Superclass should contain the data and functionality that are only required for the most complex class</a:t>
            </a:r>
          </a:p>
          <a:p>
            <a:pPr marL="514350" indent="-514350">
              <a:buFont typeface="+mj-lt"/>
              <a:buAutoNum type="alphaUcPeriod"/>
            </a:pPr>
            <a:r>
              <a:rPr lang="en-US" dirty="0" smtClean="0"/>
              <a:t>Superclass should have public data in order to provide access for the entire class hierarchy</a:t>
            </a:r>
          </a:p>
          <a:p>
            <a:pPr marL="514350" indent="-514350">
              <a:buFont typeface="+mj-lt"/>
              <a:buAutoNum type="alphaUcPeriod"/>
            </a:pPr>
            <a:r>
              <a:rPr lang="en-US" dirty="0" smtClean="0"/>
              <a:t>Superclass should contain the most specific details of the class hierarchy</a:t>
            </a:r>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356" y="5767387"/>
            <a:ext cx="1157288" cy="1090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2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Subclasses</a:t>
            </a:r>
            <a:endParaRPr lang="en-US" dirty="0"/>
          </a:p>
        </p:txBody>
      </p:sp>
      <p:sp>
        <p:nvSpPr>
          <p:cNvPr id="3" name="Content Placeholder 2"/>
          <p:cNvSpPr>
            <a:spLocks noGrp="1"/>
          </p:cNvSpPr>
          <p:nvPr>
            <p:ph idx="1"/>
          </p:nvPr>
        </p:nvSpPr>
        <p:spPr/>
        <p:txBody>
          <a:bodyPr/>
          <a:lstStyle/>
          <a:p>
            <a:r>
              <a:rPr lang="en-US" dirty="0" smtClean="0"/>
              <a:t>Subclasses copy everything except what?</a:t>
            </a:r>
          </a:p>
          <a:p>
            <a:r>
              <a:rPr lang="en-US" dirty="0" smtClean="0"/>
              <a:t>public class Superclass {</a:t>
            </a:r>
            <a:br>
              <a:rPr lang="en-US" dirty="0" smtClean="0"/>
            </a:br>
            <a:r>
              <a:rPr lang="en-US" dirty="0" smtClean="0"/>
              <a:t>    //superclass variables and methods</a:t>
            </a:r>
            <a:br>
              <a:rPr lang="en-US" dirty="0" smtClean="0"/>
            </a:br>
            <a:r>
              <a:rPr lang="en-US" dirty="0" smtClean="0"/>
              <a:t>}</a:t>
            </a:r>
          </a:p>
          <a:p>
            <a:r>
              <a:rPr lang="en-US" dirty="0" smtClean="0"/>
              <a:t>public class Subclass extends Superclass {</a:t>
            </a:r>
            <a:r>
              <a:rPr lang="en-US" dirty="0"/>
              <a:t/>
            </a:r>
            <a:br>
              <a:rPr lang="en-US" dirty="0"/>
            </a:br>
            <a:r>
              <a:rPr lang="en-US" dirty="0" smtClean="0"/>
              <a:t>    //copies everything from Superclass</a:t>
            </a:r>
            <a:br>
              <a:rPr lang="en-US" dirty="0" smtClean="0"/>
            </a:br>
            <a:r>
              <a:rPr lang="en-US" dirty="0" smtClean="0"/>
              <a:t>    //</a:t>
            </a:r>
            <a:r>
              <a:rPr lang="en-US" b="1" dirty="0" smtClean="0"/>
              <a:t>EXCEPT constructors</a:t>
            </a:r>
            <a:r>
              <a:rPr lang="en-US" dirty="0" smtClean="0"/>
              <a:t/>
            </a:r>
            <a:br>
              <a:rPr lang="en-US" dirty="0" smtClean="0"/>
            </a:br>
            <a:r>
              <a:rPr lang="en-US" dirty="0" smtClean="0"/>
              <a:t>}</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5310554"/>
            <a:ext cx="1676400" cy="1547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716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Inheriting Instance Methods/Variables</a:t>
            </a:r>
            <a:endParaRPr lang="en-US" dirty="0"/>
          </a:p>
        </p:txBody>
      </p:sp>
      <p:sp>
        <p:nvSpPr>
          <p:cNvPr id="3" name="Content Placeholder 2"/>
          <p:cNvSpPr>
            <a:spLocks noGrp="1"/>
          </p:cNvSpPr>
          <p:nvPr>
            <p:ph idx="1"/>
          </p:nvPr>
        </p:nvSpPr>
        <p:spPr/>
        <p:txBody>
          <a:bodyPr/>
          <a:lstStyle/>
          <a:p>
            <a:r>
              <a:rPr lang="en-US" dirty="0" smtClean="0"/>
              <a:t>Subclasses </a:t>
            </a:r>
            <a:r>
              <a:rPr lang="en-US" b="1" dirty="0" smtClean="0"/>
              <a:t>cannot directly access private variables </a:t>
            </a:r>
            <a:r>
              <a:rPr lang="en-US" dirty="0" smtClean="0"/>
              <a:t>if they are inherited from a superclass</a:t>
            </a:r>
          </a:p>
          <a:p>
            <a:r>
              <a:rPr lang="en-US" dirty="0" smtClean="0"/>
              <a:t>Subclasses must use the public </a:t>
            </a:r>
            <a:r>
              <a:rPr lang="en-US" dirty="0" err="1" smtClean="0"/>
              <a:t>accessor</a:t>
            </a:r>
            <a:r>
              <a:rPr lang="en-US" dirty="0" smtClean="0"/>
              <a:t> and </a:t>
            </a:r>
            <a:r>
              <a:rPr lang="en-US" dirty="0" err="1" smtClean="0"/>
              <a:t>mutator</a:t>
            </a:r>
            <a:r>
              <a:rPr lang="en-US" dirty="0" smtClean="0"/>
              <a:t> methods</a:t>
            </a:r>
          </a:p>
          <a:p>
            <a:r>
              <a:rPr lang="en-US" dirty="0" smtClean="0"/>
              <a:t>(Subclasses can directly access if variables are protected but protected is not in the AP Java subset.)</a:t>
            </a:r>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5591175"/>
            <a:ext cx="11430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0675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Overriding and super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a method has the same name and parameter list in both the superclass and subclass, the </a:t>
            </a:r>
            <a:r>
              <a:rPr lang="en-US" b="1" dirty="0" smtClean="0"/>
              <a:t>subclass method overrides the superclass method</a:t>
            </a:r>
          </a:p>
          <a:p>
            <a:r>
              <a:rPr lang="en-US" dirty="0" smtClean="0"/>
              <a:t>To invoke the method from the superclass, use the keyword </a:t>
            </a:r>
            <a:r>
              <a:rPr lang="en-US" b="1" dirty="0" smtClean="0"/>
              <a:t>super</a:t>
            </a:r>
          </a:p>
          <a:p>
            <a:r>
              <a:rPr lang="en-US" dirty="0" smtClean="0"/>
              <a:t>E.g. if the superclass has a </a:t>
            </a:r>
            <a:r>
              <a:rPr lang="en-US" dirty="0" err="1" smtClean="0"/>
              <a:t>computeGrade</a:t>
            </a:r>
            <a:r>
              <a:rPr lang="en-US" dirty="0" smtClean="0"/>
              <a:t>() method, use </a:t>
            </a:r>
            <a:r>
              <a:rPr lang="en-US" dirty="0" err="1" smtClean="0"/>
              <a:t>super.computeGrade</a:t>
            </a:r>
            <a:r>
              <a:rPr lang="en-US" dirty="0" smtClean="0"/>
              <a:t>()</a:t>
            </a:r>
          </a:p>
          <a:p>
            <a:r>
              <a:rPr lang="en-US" dirty="0" smtClean="0"/>
              <a:t>If you are invoking the constructor use super() or super(</a:t>
            </a:r>
            <a:r>
              <a:rPr lang="en-US" i="1" dirty="0" smtClean="0"/>
              <a:t>parameters</a:t>
            </a:r>
            <a:r>
              <a:rPr lang="en-US" dirty="0" smtClean="0"/>
              <a:t>)</a:t>
            </a:r>
            <a:endParaRPr 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1410" y="5867400"/>
            <a:ext cx="1242590" cy="101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5767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for Subclasses</a:t>
            </a:r>
            <a:endParaRPr lang="en-US" dirty="0"/>
          </a:p>
        </p:txBody>
      </p:sp>
      <p:sp>
        <p:nvSpPr>
          <p:cNvPr id="3" name="Content Placeholder 2"/>
          <p:cNvSpPr>
            <a:spLocks noGrp="1"/>
          </p:cNvSpPr>
          <p:nvPr>
            <p:ph idx="1"/>
          </p:nvPr>
        </p:nvSpPr>
        <p:spPr/>
        <p:txBody>
          <a:bodyPr>
            <a:normAutofit lnSpcReduction="10000"/>
          </a:bodyPr>
          <a:lstStyle/>
          <a:p>
            <a:r>
              <a:rPr lang="en-US" dirty="0" smtClean="0"/>
              <a:t>Can add new private instance variables</a:t>
            </a:r>
          </a:p>
          <a:p>
            <a:r>
              <a:rPr lang="en-US" dirty="0" smtClean="0"/>
              <a:t>Can add new public, private, or static methods</a:t>
            </a:r>
          </a:p>
          <a:p>
            <a:r>
              <a:rPr lang="en-US" dirty="0" smtClean="0"/>
              <a:t>Can override inherited methods</a:t>
            </a:r>
          </a:p>
          <a:p>
            <a:r>
              <a:rPr lang="en-US" dirty="0" smtClean="0"/>
              <a:t>May not redefine a public method as private</a:t>
            </a:r>
          </a:p>
          <a:p>
            <a:r>
              <a:rPr lang="en-US" dirty="0" smtClean="0"/>
              <a:t>May not override static methods of superclass</a:t>
            </a:r>
          </a:p>
          <a:p>
            <a:r>
              <a:rPr lang="en-US" dirty="0" smtClean="0"/>
              <a:t>Should define its own constructors</a:t>
            </a:r>
          </a:p>
          <a:p>
            <a:r>
              <a:rPr lang="en-US" dirty="0" smtClean="0"/>
              <a:t>Cannot directly access the private members of its superclass, must use </a:t>
            </a:r>
            <a:r>
              <a:rPr lang="en-US" dirty="0" err="1" smtClean="0"/>
              <a:t>accessors</a:t>
            </a:r>
            <a:r>
              <a:rPr lang="en-US" dirty="0" smtClean="0"/>
              <a:t> or </a:t>
            </a:r>
            <a:r>
              <a:rPr lang="en-US" dirty="0" err="1" smtClean="0"/>
              <a:t>mutators</a:t>
            </a:r>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7534" y="5867400"/>
            <a:ext cx="108646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0053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Declaring Subclass Objects</a:t>
            </a:r>
            <a:endParaRPr lang="en-US" dirty="0"/>
          </a:p>
        </p:txBody>
      </p:sp>
      <p:sp>
        <p:nvSpPr>
          <p:cNvPr id="3" name="Content Placeholder 2"/>
          <p:cNvSpPr>
            <a:spLocks noGrp="1"/>
          </p:cNvSpPr>
          <p:nvPr>
            <p:ph idx="1"/>
          </p:nvPr>
        </p:nvSpPr>
        <p:spPr/>
        <p:txBody>
          <a:bodyPr/>
          <a:lstStyle/>
          <a:p>
            <a:r>
              <a:rPr lang="en-US" dirty="0" smtClean="0"/>
              <a:t>Superclass variables </a:t>
            </a:r>
            <a:r>
              <a:rPr lang="en-US" b="1" dirty="0" smtClean="0"/>
              <a:t>can reference both superclass objects and subclass objects</a:t>
            </a:r>
          </a:p>
          <a:p>
            <a:r>
              <a:rPr lang="en-US" dirty="0" smtClean="0"/>
              <a:t>Which of these is not valid:</a:t>
            </a:r>
          </a:p>
          <a:p>
            <a:pPr lvl="1"/>
            <a:r>
              <a:rPr lang="en-US" dirty="0" smtClean="0"/>
              <a:t>Student c = new Student();</a:t>
            </a:r>
          </a:p>
          <a:p>
            <a:pPr lvl="1"/>
            <a:r>
              <a:rPr lang="en-US" dirty="0" smtClean="0"/>
              <a:t>Student g = new </a:t>
            </a:r>
            <a:r>
              <a:rPr lang="en-US" dirty="0" err="1" smtClean="0"/>
              <a:t>GradStudent</a:t>
            </a:r>
            <a:r>
              <a:rPr lang="en-US" dirty="0" smtClean="0"/>
              <a:t>();</a:t>
            </a:r>
          </a:p>
          <a:p>
            <a:pPr lvl="1"/>
            <a:r>
              <a:rPr lang="en-US" dirty="0" smtClean="0"/>
              <a:t>Student u = new </a:t>
            </a:r>
            <a:r>
              <a:rPr lang="en-US" dirty="0" err="1" smtClean="0"/>
              <a:t>UnderGrad</a:t>
            </a:r>
            <a:r>
              <a:rPr lang="en-US" dirty="0" smtClean="0"/>
              <a:t>();</a:t>
            </a:r>
          </a:p>
          <a:p>
            <a:pPr lvl="1"/>
            <a:r>
              <a:rPr lang="en-US" dirty="0" err="1" smtClean="0"/>
              <a:t>UnderGrad</a:t>
            </a:r>
            <a:r>
              <a:rPr lang="en-US" dirty="0" smtClean="0"/>
              <a:t> x = new Student();</a:t>
            </a:r>
          </a:p>
          <a:p>
            <a:pPr lvl="1"/>
            <a:r>
              <a:rPr lang="en-US" dirty="0" err="1" smtClean="0"/>
              <a:t>UnderGrad</a:t>
            </a:r>
            <a:r>
              <a:rPr lang="en-US" dirty="0" smtClean="0"/>
              <a:t> y = new </a:t>
            </a:r>
            <a:r>
              <a:rPr lang="en-US" dirty="0" err="1" smtClean="0"/>
              <a:t>UnderGrad</a:t>
            </a:r>
            <a:r>
              <a:rPr lang="en-US" dirty="0" smtClean="0"/>
              <a:t>();</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5605639"/>
            <a:ext cx="15240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009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chemeClr val="accent2"/>
                                      </p:to>
                                    </p:animClr>
                                    <p:animClr clrSpc="rgb" dir="cw">
                                      <p:cBhvr>
                                        <p:cTn id="7" dur="500" fill="hold"/>
                                        <p:tgtEl>
                                          <p:spTgt spid="3">
                                            <p:txEl>
                                              <p:pRg st="5" end="5"/>
                                            </p:txEl>
                                          </p:spTgt>
                                        </p:tgtEl>
                                        <p:attrNameLst>
                                          <p:attrName>fillcolor</p:attrName>
                                        </p:attrNameLst>
                                      </p:cBhvr>
                                      <p:to>
                                        <a:schemeClr val="accent2"/>
                                      </p:to>
                                    </p:animClr>
                                    <p:set>
                                      <p:cBhvr>
                                        <p:cTn id="8" dur="500" fill="hold"/>
                                        <p:tgtEl>
                                          <p:spTgt spid="3">
                                            <p:txEl>
                                              <p:pRg st="5" end="5"/>
                                            </p:txEl>
                                          </p:spTgt>
                                        </p:tgtEl>
                                        <p:attrNameLst>
                                          <p:attrName>fill.type</p:attrName>
                                        </p:attrNameLst>
                                      </p:cBhvr>
                                      <p:to>
                                        <p:strVal val="solid"/>
                                      </p:to>
                                    </p:set>
                                    <p:set>
                                      <p:cBhvr>
                                        <p:cTn id="9"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3" name="Content Placeholder 2"/>
          <p:cNvSpPr>
            <a:spLocks noGrp="1"/>
          </p:cNvSpPr>
          <p:nvPr>
            <p:ph idx="1"/>
          </p:nvPr>
        </p:nvSpPr>
        <p:spPr/>
        <p:txBody>
          <a:bodyPr/>
          <a:lstStyle/>
          <a:p>
            <a:r>
              <a:rPr lang="en-US" b="1" dirty="0" smtClean="0"/>
              <a:t>Method overridden </a:t>
            </a:r>
            <a:r>
              <a:rPr lang="en-US" dirty="0" smtClean="0"/>
              <a:t>in at least one subclass is polymorphic</a:t>
            </a:r>
          </a:p>
          <a:p>
            <a:r>
              <a:rPr lang="en-US" dirty="0" smtClean="0"/>
              <a:t>What are method calls are determined by?</a:t>
            </a:r>
          </a:p>
          <a:p>
            <a:pPr lvl="1"/>
            <a:r>
              <a:rPr lang="en-US" dirty="0" smtClean="0"/>
              <a:t>the type of the actual object</a:t>
            </a:r>
          </a:p>
          <a:p>
            <a:pPr lvl="1"/>
            <a:r>
              <a:rPr lang="en-US" dirty="0" smtClean="0"/>
              <a:t>the type of object reference</a:t>
            </a:r>
          </a:p>
          <a:p>
            <a:r>
              <a:rPr lang="en-US" dirty="0" smtClean="0"/>
              <a:t>Selection of correct method occurs </a:t>
            </a:r>
            <a:r>
              <a:rPr lang="en-US" b="1" dirty="0" smtClean="0"/>
              <a:t>during the run</a:t>
            </a:r>
            <a:r>
              <a:rPr lang="en-US" dirty="0" smtClean="0"/>
              <a:t> of the program (dynamic binding)</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5521568"/>
            <a:ext cx="1447800" cy="1336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5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Compatibility</a:t>
            </a:r>
            <a:endParaRPr lang="en-US" dirty="0"/>
          </a:p>
        </p:txBody>
      </p:sp>
      <p:sp>
        <p:nvSpPr>
          <p:cNvPr id="3" name="Content Placeholder 2"/>
          <p:cNvSpPr>
            <a:spLocks noGrp="1"/>
          </p:cNvSpPr>
          <p:nvPr>
            <p:ph idx="1"/>
          </p:nvPr>
        </p:nvSpPr>
        <p:spPr/>
        <p:txBody>
          <a:bodyPr>
            <a:normAutofit lnSpcReduction="10000"/>
          </a:bodyPr>
          <a:lstStyle/>
          <a:p>
            <a:r>
              <a:rPr lang="en-US" b="1" dirty="0" smtClean="0"/>
              <a:t>Only polymorphic if method is overridden</a:t>
            </a:r>
          </a:p>
          <a:p>
            <a:r>
              <a:rPr lang="en-US" dirty="0" smtClean="0"/>
              <a:t>E.g. if </a:t>
            </a:r>
            <a:r>
              <a:rPr lang="en-US" dirty="0" err="1" smtClean="0"/>
              <a:t>GradStudent</a:t>
            </a:r>
            <a:r>
              <a:rPr lang="en-US" dirty="0" smtClean="0"/>
              <a:t> has a </a:t>
            </a:r>
            <a:r>
              <a:rPr lang="en-US" dirty="0" err="1" smtClean="0"/>
              <a:t>getID</a:t>
            </a:r>
            <a:r>
              <a:rPr lang="en-US" dirty="0" smtClean="0"/>
              <a:t> method but Student does not, this will lead to a compile-time error:</a:t>
            </a:r>
            <a:br>
              <a:rPr lang="en-US" dirty="0" smtClean="0"/>
            </a:br>
            <a:r>
              <a:rPr lang="en-US" dirty="0" smtClean="0"/>
              <a:t>Student c = new </a:t>
            </a:r>
            <a:r>
              <a:rPr lang="en-US" dirty="0" err="1" smtClean="0"/>
              <a:t>GradStudent</a:t>
            </a:r>
            <a:r>
              <a:rPr lang="en-US" dirty="0" smtClean="0"/>
              <a:t>();</a:t>
            </a:r>
            <a:br>
              <a:rPr lang="en-US" dirty="0" smtClean="0"/>
            </a:br>
            <a:r>
              <a:rPr lang="en-US" dirty="0" err="1" smtClean="0"/>
              <a:t>int</a:t>
            </a:r>
            <a:r>
              <a:rPr lang="en-US" dirty="0" smtClean="0"/>
              <a:t> x = </a:t>
            </a:r>
            <a:r>
              <a:rPr lang="en-US" dirty="0" err="1" smtClean="0"/>
              <a:t>c.getID</a:t>
            </a:r>
            <a:r>
              <a:rPr lang="en-US" dirty="0" smtClean="0"/>
              <a:t>(); 	//compile-error</a:t>
            </a:r>
            <a:endParaRPr lang="en-US" dirty="0"/>
          </a:p>
          <a:p>
            <a:r>
              <a:rPr lang="en-US" dirty="0" smtClean="0"/>
              <a:t>You can cast it as a subclass object to fix the error:</a:t>
            </a:r>
            <a:br>
              <a:rPr lang="en-US" dirty="0" smtClean="0"/>
            </a:br>
            <a:r>
              <a:rPr lang="en-US" dirty="0" err="1" smtClean="0"/>
              <a:t>int</a:t>
            </a:r>
            <a:r>
              <a:rPr lang="en-US" dirty="0" smtClean="0"/>
              <a:t> x = ((</a:t>
            </a:r>
            <a:r>
              <a:rPr lang="en-US" dirty="0" err="1" smtClean="0"/>
              <a:t>GradStudent</a:t>
            </a:r>
            <a:r>
              <a:rPr lang="en-US" dirty="0" smtClean="0"/>
              <a:t>) c).</a:t>
            </a:r>
            <a:r>
              <a:rPr lang="en-US" dirty="0" err="1" smtClean="0"/>
              <a:t>getID</a:t>
            </a:r>
            <a:r>
              <a:rPr lang="en-US" dirty="0" smtClean="0"/>
              <a:t>();</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5487919"/>
            <a:ext cx="1524000" cy="1406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712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Class</a:t>
            </a:r>
            <a:endParaRPr lang="en-US" dirty="0"/>
          </a:p>
        </p:txBody>
      </p:sp>
      <p:sp>
        <p:nvSpPr>
          <p:cNvPr id="3" name="Content Placeholder 2"/>
          <p:cNvSpPr>
            <a:spLocks noGrp="1"/>
          </p:cNvSpPr>
          <p:nvPr>
            <p:ph idx="1"/>
          </p:nvPr>
        </p:nvSpPr>
        <p:spPr/>
        <p:txBody>
          <a:bodyPr/>
          <a:lstStyle/>
          <a:p>
            <a:r>
              <a:rPr lang="en-US" dirty="0" smtClean="0"/>
              <a:t>Superclass that represents an abstract concept</a:t>
            </a:r>
          </a:p>
          <a:p>
            <a:r>
              <a:rPr lang="en-US" dirty="0" smtClean="0"/>
              <a:t>Should never be instantiated</a:t>
            </a:r>
          </a:p>
          <a:p>
            <a:r>
              <a:rPr lang="en-US" dirty="0" smtClean="0"/>
              <a:t>May contain abstract methods</a:t>
            </a:r>
          </a:p>
          <a:p>
            <a:pPr lvl="1"/>
            <a:r>
              <a:rPr lang="en-US" dirty="0" smtClean="0"/>
              <a:t>When no good default code for superclass</a:t>
            </a:r>
          </a:p>
          <a:p>
            <a:r>
              <a:rPr lang="en-US" dirty="0" smtClean="0"/>
              <a:t>Every subclass will override abstract methods</a:t>
            </a:r>
          </a:p>
          <a:p>
            <a:r>
              <a:rPr lang="en-US" dirty="0" smtClean="0"/>
              <a:t>If class contains abstract methods, it must be declared an abstract class</a:t>
            </a:r>
            <a:endParaRPr 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5353050"/>
            <a:ext cx="2286000"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1829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of numbers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smtClean="0"/>
                  <a:t>int</a:t>
                </a:r>
                <a:r>
                  <a:rPr lang="en-US" dirty="0" smtClean="0"/>
                  <a:t> types use 32 bits, largest integer is </a:t>
                </a:r>
                <a14:m>
                  <m:oMath xmlns:m="http://schemas.openxmlformats.org/officeDocument/2006/math">
                    <m:sSup>
                      <m:sSupPr>
                        <m:ctrlPr>
                          <a:rPr lang="en-US" i="1" dirty="0" smtClean="0">
                            <a:latin typeface="Cambria Math"/>
                          </a:rPr>
                        </m:ctrlPr>
                      </m:sSupPr>
                      <m:e>
                        <m:r>
                          <a:rPr lang="en-US" b="0" i="1" dirty="0" smtClean="0">
                            <a:latin typeface="Cambria Math"/>
                          </a:rPr>
                          <m:t>2</m:t>
                        </m:r>
                      </m:e>
                      <m:sup>
                        <m:r>
                          <a:rPr lang="en-US" b="0" i="1" dirty="0" smtClean="0">
                            <a:latin typeface="Cambria Math"/>
                          </a:rPr>
                          <m:t>31</m:t>
                        </m:r>
                      </m:sup>
                    </m:sSup>
                  </m:oMath>
                </a14:m>
                <a:r>
                  <a:rPr lang="en-US" dirty="0" smtClean="0"/>
                  <a:t> - 1</a:t>
                </a:r>
              </a:p>
              <a:p>
                <a:r>
                  <a:rPr lang="en-US" dirty="0" smtClean="0"/>
                  <a:t>Floating-point numbers use mantissa and exponent: sign*mantissa*</a:t>
                </a:r>
                <a14:m>
                  <m:oMath xmlns:m="http://schemas.openxmlformats.org/officeDocument/2006/math">
                    <m:sSup>
                      <m:sSupPr>
                        <m:ctrlPr>
                          <a:rPr lang="en-US" i="1" smtClean="0">
                            <a:latin typeface="Cambria Math"/>
                          </a:rPr>
                        </m:ctrlPr>
                      </m:sSupPr>
                      <m:e>
                        <m:r>
                          <a:rPr lang="en-US" b="0" i="1" smtClean="0">
                            <a:latin typeface="Cambria Math"/>
                          </a:rPr>
                          <m:t>2</m:t>
                        </m:r>
                      </m:e>
                      <m:sup>
                        <m:r>
                          <a:rPr lang="en-US" b="0" i="1" smtClean="0">
                            <a:latin typeface="Cambria Math"/>
                          </a:rPr>
                          <m:t>𝑒𝑥𝑝𝑜𝑛𝑒𝑛𝑡</m:t>
                        </m:r>
                      </m:sup>
                    </m:sSup>
                  </m:oMath>
                </a14:m>
                <a:endParaRPr lang="en-US" dirty="0" smtClean="0"/>
              </a:p>
              <a:p>
                <a:r>
                  <a:rPr lang="en-US" dirty="0" smtClean="0"/>
                  <a:t>When floating point numbers are converted to binary, most cannot be represented exactly, leading to </a:t>
                </a:r>
                <a:r>
                  <a:rPr lang="en-US" b="1" dirty="0" smtClean="0"/>
                  <a:t>round-off error</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617" r="-2667"/>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4921603"/>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77944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about abstract classes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Can have both abstract and non-abstract methods</a:t>
            </a:r>
          </a:p>
          <a:p>
            <a:r>
              <a:rPr lang="en-US" dirty="0" smtClean="0"/>
              <a:t>Abstract classes/methods are declared with keyword abstract</a:t>
            </a:r>
          </a:p>
          <a:p>
            <a:r>
              <a:rPr lang="en-US" dirty="0" smtClean="0"/>
              <a:t>Possible to have abstract class without abstract methods</a:t>
            </a:r>
          </a:p>
          <a:p>
            <a:r>
              <a:rPr lang="en-US" dirty="0" smtClean="0"/>
              <a:t>Abstract classes may or may not have constructors</a:t>
            </a:r>
          </a:p>
          <a:p>
            <a:r>
              <a:rPr lang="en-US" dirty="0" smtClean="0"/>
              <a:t>Cannot create abstract object instances</a:t>
            </a:r>
          </a:p>
          <a:p>
            <a:r>
              <a:rPr lang="en-US" dirty="0" smtClean="0"/>
              <a:t>Polymorphism still works</a:t>
            </a:r>
          </a:p>
          <a:p>
            <a:endParaRPr 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50" y="5858228"/>
            <a:ext cx="1047750"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2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Collection of related methods whose headers are provided without implementations</a:t>
            </a:r>
          </a:p>
          <a:p>
            <a:r>
              <a:rPr lang="en-US" dirty="0" smtClean="0"/>
              <a:t>Classes that implement interfaces can define any number of methods</a:t>
            </a:r>
          </a:p>
          <a:p>
            <a:r>
              <a:rPr lang="en-US" dirty="0" smtClean="0"/>
              <a:t>Contracts to implement all of them; if cannot implement all, must be declared an abstract class</a:t>
            </a:r>
          </a:p>
          <a:p>
            <a:r>
              <a:rPr lang="en-US" dirty="0" smtClean="0"/>
              <a:t>Interface keyword for interfaces; implements keyword for class that implement them</a:t>
            </a:r>
          </a:p>
          <a:p>
            <a:r>
              <a:rPr lang="en-US" dirty="0" smtClean="0"/>
              <a:t>Class can extend a superclass and implement an interface at the same time:</a:t>
            </a:r>
            <a:br>
              <a:rPr lang="en-US" dirty="0" smtClean="0"/>
            </a:br>
            <a:r>
              <a:rPr lang="en-US" dirty="0" smtClean="0"/>
              <a:t>public class Bee extends Insect implements </a:t>
            </a:r>
            <a:r>
              <a:rPr lang="en-US" dirty="0" err="1" smtClean="0"/>
              <a:t>FlyObject</a:t>
            </a:r>
            <a:endParaRPr 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3085" y="6110287"/>
            <a:ext cx="809625" cy="74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04398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vs. Abstract Class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 abstract class for object that is application-specific, but incomplete without subclasses</a:t>
            </a:r>
          </a:p>
          <a:p>
            <a:r>
              <a:rPr lang="en-US" dirty="0" smtClean="0"/>
              <a:t>Consider interface when methods are suitable for your program but also equally applicable in a variety of programs</a:t>
            </a:r>
          </a:p>
          <a:p>
            <a:r>
              <a:rPr lang="en-US" dirty="0" smtClean="0"/>
              <a:t>Interface cannot provide implementations for any of its methods; abstract class can</a:t>
            </a:r>
          </a:p>
          <a:p>
            <a:r>
              <a:rPr lang="en-US" dirty="0" smtClean="0"/>
              <a:t>Interface cannot have instance variables; abstract class can</a:t>
            </a:r>
          </a:p>
          <a:p>
            <a:r>
              <a:rPr lang="en-US" dirty="0" smtClean="0"/>
              <a:t>Both can declare constants</a:t>
            </a:r>
          </a:p>
          <a:p>
            <a:r>
              <a:rPr lang="en-US" dirty="0" smtClean="0"/>
              <a:t>Both cannot create an instance of itself</a:t>
            </a:r>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900" y="5181600"/>
            <a:ext cx="18161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43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 Note #2</a:t>
            </a:r>
            <a:endParaRPr lang="en-US" dirty="0"/>
          </a:p>
        </p:txBody>
      </p:sp>
      <p:sp>
        <p:nvSpPr>
          <p:cNvPr id="3" name="Content Placeholder 2"/>
          <p:cNvSpPr>
            <a:spLocks noGrp="1"/>
          </p:cNvSpPr>
          <p:nvPr>
            <p:ph idx="1"/>
          </p:nvPr>
        </p:nvSpPr>
        <p:spPr/>
        <p:txBody>
          <a:bodyPr/>
          <a:lstStyle/>
          <a:p>
            <a:r>
              <a:rPr lang="en-US" dirty="0" smtClean="0"/>
              <a:t>List </a:t>
            </a:r>
            <a:r>
              <a:rPr lang="en-US" dirty="0" smtClean="0">
                <a:sym typeface="Wingdings" pitchFamily="2" charset="2"/>
              </a:rPr>
              <a:t> basically the same as </a:t>
            </a:r>
            <a:r>
              <a:rPr lang="en-US" dirty="0" err="1" smtClean="0">
                <a:sym typeface="Wingdings" pitchFamily="2" charset="2"/>
              </a:rPr>
              <a:t>ArrayList</a:t>
            </a:r>
            <a:endParaRPr lang="en-US" dirty="0" smtClean="0">
              <a:sym typeface="Wingdings" pitchFamily="2" charset="2"/>
            </a:endParaRPr>
          </a:p>
          <a:p>
            <a:pPr lvl="1"/>
            <a:r>
              <a:rPr lang="en-US" dirty="0" smtClean="0">
                <a:sym typeface="Wingdings" pitchFamily="2" charset="2"/>
              </a:rPr>
              <a:t>List is an interface</a:t>
            </a:r>
          </a:p>
          <a:p>
            <a:pPr lvl="1"/>
            <a:r>
              <a:rPr lang="en-US" dirty="0" err="1" smtClean="0">
                <a:sym typeface="Wingdings" pitchFamily="2" charset="2"/>
              </a:rPr>
              <a:t>ArrayList</a:t>
            </a:r>
            <a:r>
              <a:rPr lang="en-US" dirty="0" smtClean="0">
                <a:sym typeface="Wingdings" pitchFamily="2" charset="2"/>
              </a:rPr>
              <a:t> implements List</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560711"/>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69795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Arrays</a:t>
            </a:r>
            <a:endParaRPr lang="en-US" dirty="0"/>
          </a:p>
        </p:txBody>
      </p:sp>
      <p:sp>
        <p:nvSpPr>
          <p:cNvPr id="3" name="Content Placeholder 2"/>
          <p:cNvSpPr>
            <a:spLocks noGrp="1"/>
          </p:cNvSpPr>
          <p:nvPr>
            <p:ph idx="1"/>
          </p:nvPr>
        </p:nvSpPr>
        <p:spPr/>
        <p:txBody>
          <a:bodyPr/>
          <a:lstStyle/>
          <a:p>
            <a:r>
              <a:rPr lang="en-US" dirty="0" smtClean="0"/>
              <a:t>Manipulate a list. Search, delete and insert an item. Very common on the AP exam.</a:t>
            </a:r>
          </a:p>
          <a:p>
            <a:pPr lvl="1"/>
            <a:r>
              <a:rPr lang="en-US" dirty="0" smtClean="0"/>
              <a:t>One-dimensional arrays</a:t>
            </a:r>
          </a:p>
          <a:p>
            <a:pPr lvl="1"/>
            <a:r>
              <a:rPr lang="en-US" dirty="0" err="1" smtClean="0"/>
              <a:t>ArrayLists</a:t>
            </a:r>
            <a:endParaRPr lang="en-US" dirty="0" smtClean="0"/>
          </a:p>
          <a:p>
            <a:pPr lvl="1"/>
            <a:r>
              <a:rPr lang="en-US" dirty="0" smtClean="0"/>
              <a:t>Two-dimensional arrays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03241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Arrays</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27" y="1828800"/>
            <a:ext cx="8229601" cy="304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010" y="4953000"/>
            <a:ext cx="20637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76701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Array Initialization</a:t>
            </a:r>
            <a:endParaRPr lang="en-US" dirty="0"/>
          </a:p>
        </p:txBody>
      </p:sp>
      <p:sp>
        <p:nvSpPr>
          <p:cNvPr id="3" name="Content Placeholder 2"/>
          <p:cNvSpPr>
            <a:spLocks noGrp="1"/>
          </p:cNvSpPr>
          <p:nvPr>
            <p:ph idx="1"/>
          </p:nvPr>
        </p:nvSpPr>
        <p:spPr/>
        <p:txBody>
          <a:bodyPr/>
          <a:lstStyle/>
          <a:p>
            <a:r>
              <a:rPr lang="en-US" dirty="0" smtClean="0"/>
              <a:t>Which of  these are valid ways to assign a reference to an array?</a:t>
            </a:r>
          </a:p>
          <a:p>
            <a:pPr lvl="1"/>
            <a:r>
              <a:rPr lang="en-US" dirty="0"/>
              <a:t>d</a:t>
            </a:r>
            <a:r>
              <a:rPr lang="en-US" dirty="0" smtClean="0"/>
              <a:t>ouble[] data = new double[25];</a:t>
            </a:r>
          </a:p>
          <a:p>
            <a:pPr lvl="1"/>
            <a:r>
              <a:rPr lang="en-US" dirty="0"/>
              <a:t>d</a:t>
            </a:r>
            <a:r>
              <a:rPr lang="en-US" dirty="0" smtClean="0"/>
              <a:t>ouble data[] = new double[25];</a:t>
            </a:r>
          </a:p>
          <a:p>
            <a:pPr lvl="1"/>
            <a:r>
              <a:rPr lang="en-US" dirty="0"/>
              <a:t>d</a:t>
            </a:r>
            <a:r>
              <a:rPr lang="en-US" dirty="0" smtClean="0"/>
              <a:t>ouble[] data;</a:t>
            </a:r>
            <a:br>
              <a:rPr lang="en-US" dirty="0" smtClean="0"/>
            </a:br>
            <a:r>
              <a:rPr lang="en-US" dirty="0" smtClean="0"/>
              <a:t>data = new double[25];</a:t>
            </a:r>
          </a:p>
          <a:p>
            <a:r>
              <a:rPr lang="en-US" dirty="0" smtClean="0"/>
              <a:t>All are three are valid!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69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2" end="2"/>
                                            </p:txEl>
                                          </p:spTgt>
                                        </p:tgtEl>
                                        <p:attrNameLst>
                                          <p:attrName>style.color</p:attrName>
                                        </p:attrNameLst>
                                      </p:cBhvr>
                                      <p:to>
                                        <a:schemeClr val="accent2"/>
                                      </p:to>
                                    </p:animClr>
                                    <p:animClr clrSpc="rgb" dir="cw">
                                      <p:cBhvr>
                                        <p:cTn id="12" dur="500" fill="hold"/>
                                        <p:tgtEl>
                                          <p:spTgt spid="3">
                                            <p:txEl>
                                              <p:pRg st="2" end="2"/>
                                            </p:txEl>
                                          </p:spTgt>
                                        </p:tgtEl>
                                        <p:attrNameLst>
                                          <p:attrName>fillcolor</p:attrName>
                                        </p:attrNameLst>
                                      </p:cBhvr>
                                      <p:to>
                                        <a:schemeClr val="accent2"/>
                                      </p:to>
                                    </p:animClr>
                                    <p:set>
                                      <p:cBhvr>
                                        <p:cTn id="13" dur="500" fill="hold"/>
                                        <p:tgtEl>
                                          <p:spTgt spid="3">
                                            <p:txEl>
                                              <p:pRg st="2" end="2"/>
                                            </p:txEl>
                                          </p:spTgt>
                                        </p:tgtEl>
                                        <p:attrNameLst>
                                          <p:attrName>fill.type</p:attrName>
                                        </p:attrNameLst>
                                      </p:cBhvr>
                                      <p:to>
                                        <p:strVal val="solid"/>
                                      </p:to>
                                    </p:set>
                                    <p:set>
                                      <p:cBhvr>
                                        <p:cTn id="14" dur="500" fill="hold"/>
                                        <p:tgtEl>
                                          <p:spTgt spid="3">
                                            <p:txEl>
                                              <p:pRg st="2" end="2"/>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3" end="3"/>
                                            </p:txEl>
                                          </p:spTgt>
                                        </p:tgtEl>
                                        <p:attrNameLst>
                                          <p:attrName>style.color</p:attrName>
                                        </p:attrNameLst>
                                      </p:cBhvr>
                                      <p:to>
                                        <a:schemeClr val="accent2"/>
                                      </p:to>
                                    </p:animClr>
                                    <p:animClr clrSpc="rgb" dir="cw">
                                      <p:cBhvr>
                                        <p:cTn id="17" dur="500" fill="hold"/>
                                        <p:tgtEl>
                                          <p:spTgt spid="3">
                                            <p:txEl>
                                              <p:pRg st="3" end="3"/>
                                            </p:txEl>
                                          </p:spTgt>
                                        </p:tgtEl>
                                        <p:attrNameLst>
                                          <p:attrName>fillcolor</p:attrName>
                                        </p:attrNameLst>
                                      </p:cBhvr>
                                      <p:to>
                                        <a:schemeClr val="accent2"/>
                                      </p:to>
                                    </p:animClr>
                                    <p:set>
                                      <p:cBhvr>
                                        <p:cTn id="18" dur="500" fill="hold"/>
                                        <p:tgtEl>
                                          <p:spTgt spid="3">
                                            <p:txEl>
                                              <p:pRg st="3" end="3"/>
                                            </p:txEl>
                                          </p:spTgt>
                                        </p:tgtEl>
                                        <p:attrNameLst>
                                          <p:attrName>fill.type</p:attrName>
                                        </p:attrNameLst>
                                      </p:cBhvr>
                                      <p:to>
                                        <p:strVal val="solid"/>
                                      </p:to>
                                    </p:set>
                                    <p:set>
                                      <p:cBhvr>
                                        <p:cTn id="19" dur="500" fill="hold"/>
                                        <p:tgtEl>
                                          <p:spTgt spid="3">
                                            <p:txEl>
                                              <p:pRg st="3" end="3"/>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46830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240" y="5334000"/>
            <a:ext cx="1651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433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initializing values</a:t>
            </a:r>
            <a:endParaRPr lang="en-US" dirty="0"/>
          </a:p>
        </p:txBody>
      </p:sp>
      <p:sp>
        <p:nvSpPr>
          <p:cNvPr id="3" name="Content Placeholder 2"/>
          <p:cNvSpPr>
            <a:spLocks noGrp="1"/>
          </p:cNvSpPr>
          <p:nvPr>
            <p:ph idx="1"/>
          </p:nvPr>
        </p:nvSpPr>
        <p:spPr/>
        <p:txBody>
          <a:bodyPr/>
          <a:lstStyle/>
          <a:p>
            <a:r>
              <a:rPr lang="en-US" dirty="0" smtClean="0"/>
              <a:t>Small arrays can have values initialized with either of the following ways:</a:t>
            </a:r>
          </a:p>
          <a:p>
            <a:pPr lvl="1"/>
            <a:r>
              <a:rPr lang="en-US" dirty="0" err="1"/>
              <a:t>i</a:t>
            </a:r>
            <a:r>
              <a:rPr lang="en-US" dirty="0" err="1" smtClean="0"/>
              <a:t>nt</a:t>
            </a:r>
            <a:r>
              <a:rPr lang="en-US" dirty="0" smtClean="0"/>
              <a:t>[] coins = new </a:t>
            </a:r>
            <a:r>
              <a:rPr lang="en-US" dirty="0" err="1" smtClean="0"/>
              <a:t>int</a:t>
            </a:r>
            <a:r>
              <a:rPr lang="en-US" dirty="0" smtClean="0"/>
              <a:t>[4];</a:t>
            </a:r>
            <a:br>
              <a:rPr lang="en-US" dirty="0" smtClean="0"/>
            </a:br>
            <a:r>
              <a:rPr lang="en-US" dirty="0" smtClean="0"/>
              <a:t>coins[0] = 1;</a:t>
            </a:r>
            <a:br>
              <a:rPr lang="en-US" dirty="0" smtClean="0"/>
            </a:br>
            <a:r>
              <a:rPr lang="en-US" dirty="0" smtClean="0"/>
              <a:t>coins[1] = 5;</a:t>
            </a:r>
            <a:br>
              <a:rPr lang="en-US" dirty="0" smtClean="0"/>
            </a:br>
            <a:r>
              <a:rPr lang="en-US" dirty="0" smtClean="0"/>
              <a:t>coins[2] = 10;</a:t>
            </a:r>
            <a:br>
              <a:rPr lang="en-US" dirty="0" smtClean="0"/>
            </a:br>
            <a:r>
              <a:rPr lang="en-US" dirty="0" smtClean="0"/>
              <a:t>coins[3] = 25;</a:t>
            </a:r>
          </a:p>
          <a:p>
            <a:pPr lvl="1"/>
            <a:r>
              <a:rPr lang="en-US" dirty="0" err="1"/>
              <a:t>i</a:t>
            </a:r>
            <a:r>
              <a:rPr lang="en-US" dirty="0" err="1" smtClean="0"/>
              <a:t>nt</a:t>
            </a:r>
            <a:r>
              <a:rPr lang="en-US" dirty="0" smtClean="0"/>
              <a:t>[] coins = {1, 5, 10, 25};</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4667250"/>
            <a:ext cx="152400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783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Length</a:t>
            </a:r>
            <a:endParaRPr lang="en-US" dirty="0"/>
          </a:p>
        </p:txBody>
      </p:sp>
      <p:sp>
        <p:nvSpPr>
          <p:cNvPr id="3" name="Content Placeholder 2"/>
          <p:cNvSpPr>
            <a:spLocks noGrp="1"/>
          </p:cNvSpPr>
          <p:nvPr>
            <p:ph idx="1"/>
          </p:nvPr>
        </p:nvSpPr>
        <p:spPr/>
        <p:txBody>
          <a:bodyPr/>
          <a:lstStyle/>
          <a:p>
            <a:r>
              <a:rPr lang="en-US" dirty="0"/>
              <a:t>l</a:t>
            </a:r>
            <a:r>
              <a:rPr lang="en-US" dirty="0" smtClean="0"/>
              <a:t>ength is a public instance variable of arrays:</a:t>
            </a:r>
            <a:br>
              <a:rPr lang="en-US" dirty="0" smtClean="0"/>
            </a:br>
            <a:r>
              <a:rPr lang="en-US" dirty="0" smtClean="0"/>
              <a:t>String[] names = new String[25];</a:t>
            </a:r>
            <a:br>
              <a:rPr lang="en-US" dirty="0" smtClean="0"/>
            </a:br>
            <a:r>
              <a:rPr lang="en-US" dirty="0" err="1" smtClean="0"/>
              <a:t>names.length</a:t>
            </a:r>
            <a:r>
              <a:rPr lang="en-US" dirty="0" smtClean="0"/>
              <a:t>; 		//returns 25</a:t>
            </a:r>
          </a:p>
          <a:p>
            <a:r>
              <a:rPr lang="en-US" dirty="0" smtClean="0"/>
              <a:t>Array indices go from 0 to names.length-1 </a:t>
            </a:r>
            <a:br>
              <a:rPr lang="en-US" dirty="0" smtClean="0"/>
            </a:br>
            <a:r>
              <a:rPr lang="en-US" dirty="0" smtClean="0"/>
              <a:t>(i.e. 0 to 24)</a:t>
            </a:r>
          </a:p>
          <a:p>
            <a:r>
              <a:rPr lang="en-US" dirty="0"/>
              <a:t>l</a:t>
            </a:r>
            <a:r>
              <a:rPr lang="en-US" dirty="0" smtClean="0"/>
              <a:t>ength is not a method for arrays; length is a method for Strings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582" y="5105400"/>
            <a:ext cx="191041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46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 Note #1</a:t>
            </a:r>
            <a:endParaRPr lang="en-US" dirty="0"/>
          </a:p>
        </p:txBody>
      </p:sp>
      <p:sp>
        <p:nvSpPr>
          <p:cNvPr id="3" name="Content Placeholder 2"/>
          <p:cNvSpPr>
            <a:spLocks noGrp="1"/>
          </p:cNvSpPr>
          <p:nvPr>
            <p:ph idx="1"/>
          </p:nvPr>
        </p:nvSpPr>
        <p:spPr/>
        <p:txBody>
          <a:bodyPr/>
          <a:lstStyle/>
          <a:p>
            <a:r>
              <a:rPr lang="en-US" dirty="0" err="1">
                <a:sym typeface="Wingdings" pitchFamily="2" charset="2"/>
              </a:rPr>
              <a:t>Integer.MIN_VALUE</a:t>
            </a:r>
            <a:r>
              <a:rPr lang="en-US" dirty="0">
                <a:sym typeface="Wingdings" pitchFamily="2" charset="2"/>
              </a:rPr>
              <a:t> and </a:t>
            </a:r>
            <a:r>
              <a:rPr lang="en-US" dirty="0" err="1">
                <a:sym typeface="Wingdings" pitchFamily="2" charset="2"/>
              </a:rPr>
              <a:t>Integer.MAX_VALUE</a:t>
            </a:r>
            <a:endParaRPr lang="en-US" dirty="0">
              <a:sym typeface="Wingdings" pitchFamily="2" charset="2"/>
            </a:endParaRPr>
          </a:p>
          <a:p>
            <a:pPr lvl="1"/>
            <a:r>
              <a:rPr lang="en-US" dirty="0">
                <a:sym typeface="Wingdings" pitchFamily="2" charset="2"/>
              </a:rPr>
              <a:t>Represent the absolute lowest and highest values that can be stored in an integer</a:t>
            </a:r>
          </a:p>
          <a:p>
            <a:pPr lvl="1"/>
            <a:r>
              <a:rPr lang="en-US" dirty="0">
                <a:sym typeface="Wingdings" pitchFamily="2" charset="2"/>
              </a:rPr>
              <a:t>If you’re trying to find the minimum or maximum value of an array or </a:t>
            </a:r>
            <a:r>
              <a:rPr lang="en-US" dirty="0" err="1">
                <a:sym typeface="Wingdings" pitchFamily="2" charset="2"/>
              </a:rPr>
              <a:t>ArrayList</a:t>
            </a:r>
            <a:r>
              <a:rPr lang="en-US" dirty="0">
                <a:sym typeface="Wingdings" pitchFamily="2" charset="2"/>
              </a:rPr>
              <a:t>, initialize your variable to these</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953000"/>
            <a:ext cx="24765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4166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Traversing an Array</a:t>
            </a:r>
            <a:endParaRPr lang="en-US" dirty="0"/>
          </a:p>
        </p:txBody>
      </p:sp>
      <p:sp>
        <p:nvSpPr>
          <p:cNvPr id="3" name="Content Placeholder 2"/>
          <p:cNvSpPr>
            <a:spLocks noGrp="1"/>
          </p:cNvSpPr>
          <p:nvPr>
            <p:ph idx="1"/>
          </p:nvPr>
        </p:nvSpPr>
        <p:spPr/>
        <p:txBody>
          <a:bodyPr/>
          <a:lstStyle/>
          <a:p>
            <a:r>
              <a:rPr lang="en-US" dirty="0" smtClean="0"/>
              <a:t>Use for-each loop when you need to access (only access) every element in an array without replacing or removing elements</a:t>
            </a:r>
          </a:p>
          <a:p>
            <a:r>
              <a:rPr lang="en-US" dirty="0" smtClean="0"/>
              <a:t>Use for loop for all other cases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0" y="5191125"/>
            <a:ext cx="18097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0094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 with arrays</a:t>
            </a:r>
            <a:endParaRPr lang="en-US" dirty="0"/>
          </a:p>
        </p:txBody>
      </p:sp>
      <p:sp>
        <p:nvSpPr>
          <p:cNvPr id="3" name="Content Placeholder 2"/>
          <p:cNvSpPr>
            <a:spLocks noGrp="1"/>
          </p:cNvSpPr>
          <p:nvPr>
            <p:ph idx="1"/>
          </p:nvPr>
        </p:nvSpPr>
        <p:spPr/>
        <p:txBody>
          <a:bodyPr>
            <a:normAutofit lnSpcReduction="10000"/>
          </a:bodyPr>
          <a:lstStyle/>
          <a:p>
            <a:r>
              <a:rPr lang="en-US" dirty="0" smtClean="0"/>
              <a:t>You need to be able to read and write code that accomplishes each of the following:</a:t>
            </a:r>
          </a:p>
          <a:p>
            <a:pPr lvl="1"/>
            <a:r>
              <a:rPr lang="en-US" dirty="0" smtClean="0"/>
              <a:t>Counting elements</a:t>
            </a:r>
          </a:p>
          <a:p>
            <a:pPr lvl="1"/>
            <a:r>
              <a:rPr lang="en-US" dirty="0" smtClean="0"/>
              <a:t>Printing elements</a:t>
            </a:r>
          </a:p>
          <a:p>
            <a:pPr lvl="1"/>
            <a:r>
              <a:rPr lang="en-US" dirty="0" smtClean="0"/>
              <a:t>Summing elements</a:t>
            </a:r>
          </a:p>
          <a:p>
            <a:pPr lvl="1"/>
            <a:r>
              <a:rPr lang="en-US" dirty="0" smtClean="0"/>
              <a:t>Swapping elements</a:t>
            </a:r>
          </a:p>
          <a:p>
            <a:pPr lvl="1"/>
            <a:r>
              <a:rPr lang="en-US" dirty="0" smtClean="0"/>
              <a:t>Finding the minimum or maximum</a:t>
            </a:r>
          </a:p>
          <a:p>
            <a:pPr lvl="1"/>
            <a:r>
              <a:rPr lang="en-US" dirty="0" smtClean="0"/>
              <a:t>Inserting elements</a:t>
            </a:r>
          </a:p>
          <a:p>
            <a:pPr lvl="1"/>
            <a:r>
              <a:rPr lang="en-US" dirty="0" smtClean="0"/>
              <a:t>Deleting elements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5362575"/>
            <a:ext cx="16192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4438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&amp; Printing</a:t>
            </a:r>
            <a:endParaRPr lang="en-US" dirty="0"/>
          </a:p>
        </p:txBody>
      </p:sp>
      <p:sp>
        <p:nvSpPr>
          <p:cNvPr id="3" name="Content Placeholder 2"/>
          <p:cNvSpPr>
            <a:spLocks noGrp="1"/>
          </p:cNvSpPr>
          <p:nvPr>
            <p:ph idx="1"/>
          </p:nvPr>
        </p:nvSpPr>
        <p:spPr/>
        <p:txBody>
          <a:bodyPr>
            <a:normAutofit lnSpcReduction="10000"/>
          </a:bodyPr>
          <a:lstStyle/>
          <a:p>
            <a:r>
              <a:rPr lang="en-US" dirty="0" smtClean="0"/>
              <a:t>Counting:</a:t>
            </a:r>
            <a:br>
              <a:rPr lang="en-US" dirty="0" smtClean="0"/>
            </a:br>
            <a:r>
              <a:rPr lang="en-US" dirty="0" err="1" smtClean="0"/>
              <a:t>int</a:t>
            </a:r>
            <a:r>
              <a:rPr lang="en-US" dirty="0" smtClean="0"/>
              <a:t> total = 0;</a:t>
            </a:r>
            <a:br>
              <a:rPr lang="en-US" dirty="0" smtClean="0"/>
            </a:br>
            <a:r>
              <a:rPr lang="en-US" dirty="0" smtClean="0"/>
              <a:t>for(</a:t>
            </a:r>
            <a:r>
              <a:rPr lang="en-US" dirty="0" err="1" smtClean="0"/>
              <a:t>int</a:t>
            </a:r>
            <a:r>
              <a:rPr lang="en-US" dirty="0" smtClean="0"/>
              <a:t> </a:t>
            </a:r>
            <a:r>
              <a:rPr lang="en-US" dirty="0" err="1" smtClean="0"/>
              <a:t>i</a:t>
            </a:r>
            <a:r>
              <a:rPr lang="en-US" dirty="0" smtClean="0"/>
              <a:t> = 0; </a:t>
            </a:r>
            <a:r>
              <a:rPr lang="en-US" dirty="0" err="1" smtClean="0"/>
              <a:t>i</a:t>
            </a:r>
            <a:r>
              <a:rPr lang="en-US" dirty="0" smtClean="0"/>
              <a:t>&lt;</a:t>
            </a:r>
            <a:r>
              <a:rPr lang="en-US" dirty="0" err="1" smtClean="0"/>
              <a:t>arr.length</a:t>
            </a:r>
            <a:r>
              <a:rPr lang="en-US" dirty="0" smtClean="0"/>
              <a:t>; </a:t>
            </a:r>
            <a:r>
              <a:rPr lang="en-US" dirty="0" err="1" smtClean="0"/>
              <a:t>i</a:t>
            </a:r>
            <a:r>
              <a:rPr lang="en-US" dirty="0" smtClean="0"/>
              <a:t>++) {</a:t>
            </a:r>
            <a:br>
              <a:rPr lang="en-US" dirty="0" smtClean="0"/>
            </a:br>
            <a:r>
              <a:rPr lang="en-US" dirty="0" smtClean="0"/>
              <a:t>    total++;</a:t>
            </a:r>
            <a:br>
              <a:rPr lang="en-US" dirty="0" smtClean="0"/>
            </a:br>
            <a:r>
              <a:rPr lang="en-US" dirty="0" smtClean="0"/>
              <a:t>}</a:t>
            </a:r>
          </a:p>
          <a:p>
            <a:r>
              <a:rPr lang="en-US" dirty="0" smtClean="0"/>
              <a:t>Printing:</a:t>
            </a:r>
            <a:br>
              <a:rPr lang="en-US" dirty="0" smtClean="0"/>
            </a:br>
            <a:r>
              <a:rPr lang="en-US" dirty="0" smtClean="0"/>
              <a:t>for(</a:t>
            </a:r>
            <a:r>
              <a:rPr lang="en-US" dirty="0" err="1" smtClean="0"/>
              <a:t>int</a:t>
            </a:r>
            <a:r>
              <a:rPr lang="en-US" dirty="0" smtClean="0"/>
              <a:t> </a:t>
            </a:r>
            <a:r>
              <a:rPr lang="en-US" dirty="0" err="1" smtClean="0"/>
              <a:t>i</a:t>
            </a:r>
            <a:r>
              <a:rPr lang="en-US" dirty="0" smtClean="0"/>
              <a:t> = 0; </a:t>
            </a:r>
            <a:r>
              <a:rPr lang="en-US" dirty="0" err="1" smtClean="0"/>
              <a:t>i</a:t>
            </a:r>
            <a:r>
              <a:rPr lang="en-US" dirty="0" smtClean="0"/>
              <a:t>&lt;</a:t>
            </a:r>
            <a:r>
              <a:rPr lang="en-US" dirty="0" err="1" smtClean="0"/>
              <a:t>arr.length</a:t>
            </a:r>
            <a:r>
              <a:rPr lang="en-US" dirty="0" smtClean="0"/>
              <a:t>; </a:t>
            </a:r>
            <a:r>
              <a:rPr lang="en-US" dirty="0" err="1" smtClean="0"/>
              <a:t>i</a:t>
            </a:r>
            <a:r>
              <a:rPr lang="en-US" dirty="0" smtClean="0"/>
              <a:t>++) {</a:t>
            </a:r>
            <a:br>
              <a:rPr lang="en-US" dirty="0" smtClean="0"/>
            </a:br>
            <a:r>
              <a:rPr lang="en-US" dirty="0" smtClean="0"/>
              <a:t>    </a:t>
            </a:r>
            <a:r>
              <a:rPr lang="en-US" dirty="0" err="1" smtClean="0"/>
              <a:t>System.out.println</a:t>
            </a:r>
            <a:r>
              <a:rPr lang="en-US" dirty="0" smtClean="0"/>
              <a:t>(</a:t>
            </a:r>
            <a:r>
              <a:rPr lang="en-US" dirty="0" err="1" smtClean="0"/>
              <a:t>arr</a:t>
            </a:r>
            <a:r>
              <a:rPr lang="en-US" dirty="0" smtClean="0"/>
              <a:t>[</a:t>
            </a:r>
            <a:r>
              <a:rPr lang="en-US" dirty="0" err="1" smtClean="0"/>
              <a:t>i</a:t>
            </a:r>
            <a:r>
              <a:rPr lang="en-US" dirty="0" smtClean="0"/>
              <a:t>]);</a:t>
            </a:r>
            <a:br>
              <a:rPr lang="en-US" dirty="0" smtClean="0"/>
            </a:br>
            <a:r>
              <a:rPr lang="en-US" dirty="0" smtClean="0"/>
              <a:t>}</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6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10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Summing Values</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The method </a:t>
            </a:r>
            <a:r>
              <a:rPr lang="en-US" dirty="0" err="1" smtClean="0"/>
              <a:t>calcTotal</a:t>
            </a:r>
            <a:r>
              <a:rPr lang="en-US" dirty="0" smtClean="0"/>
              <a:t> is intended to return the sum of all values in </a:t>
            </a:r>
            <a:r>
              <a:rPr lang="en-US" dirty="0" err="1" smtClean="0"/>
              <a:t>vals</a:t>
            </a:r>
            <a:r>
              <a:rPr lang="en-US" dirty="0" smtClean="0"/>
              <a:t>.</a:t>
            </a:r>
          </a:p>
          <a:p>
            <a:r>
              <a:rPr lang="en-US" dirty="0"/>
              <a:t>p</a:t>
            </a:r>
            <a:r>
              <a:rPr lang="en-US" dirty="0" smtClean="0"/>
              <a:t>rivate </a:t>
            </a:r>
            <a:r>
              <a:rPr lang="en-US" dirty="0" err="1" smtClean="0"/>
              <a:t>int</a:t>
            </a:r>
            <a:r>
              <a:rPr lang="en-US" dirty="0" smtClean="0"/>
              <a:t>[] </a:t>
            </a:r>
            <a:r>
              <a:rPr lang="en-US" dirty="0" err="1" smtClean="0"/>
              <a:t>vals</a:t>
            </a:r>
            <a:r>
              <a:rPr lang="en-US" dirty="0" smtClean="0"/>
              <a:t>;</a:t>
            </a:r>
            <a:r>
              <a:rPr lang="en-US" dirty="0"/>
              <a:t/>
            </a:r>
            <a:br>
              <a:rPr lang="en-US" dirty="0"/>
            </a:br>
            <a:r>
              <a:rPr lang="en-US" dirty="0" smtClean="0"/>
              <a:t>public </a:t>
            </a:r>
            <a:r>
              <a:rPr lang="en-US" dirty="0" err="1" smtClean="0"/>
              <a:t>int</a:t>
            </a:r>
            <a:r>
              <a:rPr lang="en-US" dirty="0" smtClean="0"/>
              <a:t> </a:t>
            </a:r>
            <a:r>
              <a:rPr lang="en-US" dirty="0" err="1" smtClean="0"/>
              <a:t>calcTotal</a:t>
            </a:r>
            <a:r>
              <a:rPr lang="en-US" dirty="0" smtClean="0"/>
              <a:t>() {</a:t>
            </a:r>
            <a:br>
              <a:rPr lang="en-US" dirty="0" smtClean="0"/>
            </a:br>
            <a:r>
              <a:rPr lang="en-US" dirty="0" smtClean="0"/>
              <a:t>    </a:t>
            </a:r>
            <a:r>
              <a:rPr lang="en-US" dirty="0" err="1" smtClean="0"/>
              <a:t>int</a:t>
            </a:r>
            <a:r>
              <a:rPr lang="en-US" dirty="0" smtClean="0"/>
              <a:t> total = 0;</a:t>
            </a:r>
            <a:br>
              <a:rPr lang="en-US" dirty="0" smtClean="0"/>
            </a:br>
            <a:r>
              <a:rPr lang="en-US" dirty="0" smtClean="0"/>
              <a:t>    </a:t>
            </a:r>
            <a:r>
              <a:rPr lang="en-US" dirty="0" smtClean="0">
                <a:solidFill>
                  <a:srgbClr val="FF0000"/>
                </a:solidFill>
              </a:rPr>
              <a:t>/* missing code */</a:t>
            </a:r>
            <a:r>
              <a:rPr lang="en-US" dirty="0" smtClean="0"/>
              <a:t/>
            </a:r>
            <a:br>
              <a:rPr lang="en-US" dirty="0" smtClean="0"/>
            </a:br>
            <a:r>
              <a:rPr lang="en-US" dirty="0" smtClean="0"/>
              <a:t>    return total;</a:t>
            </a:r>
            <a:br>
              <a:rPr lang="en-US" dirty="0" smtClean="0"/>
            </a:br>
            <a:r>
              <a:rPr lang="en-US" dirty="0" smtClean="0"/>
              <a:t>}</a:t>
            </a:r>
          </a:p>
          <a:p>
            <a:r>
              <a:rPr lang="en-US" dirty="0" smtClean="0"/>
              <a:t>What code should replace </a:t>
            </a:r>
            <a:r>
              <a:rPr lang="en-US" dirty="0" smtClean="0">
                <a:solidFill>
                  <a:srgbClr val="FF0000"/>
                </a:solidFill>
              </a:rPr>
              <a:t>/* missing code */ </a:t>
            </a:r>
            <a:r>
              <a:rPr lang="en-US" dirty="0" smtClean="0"/>
              <a:t>in order for </a:t>
            </a:r>
            <a:r>
              <a:rPr lang="en-US" dirty="0" err="1" smtClean="0"/>
              <a:t>calcTotal</a:t>
            </a:r>
            <a:r>
              <a:rPr lang="en-US" dirty="0" smtClean="0"/>
              <a:t> to work correctly?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5891022"/>
            <a:ext cx="1371600" cy="96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630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Summing Values</a:t>
            </a:r>
            <a:endParaRPr lang="en-US" dirty="0"/>
          </a:p>
        </p:txBody>
      </p:sp>
      <p:sp>
        <p:nvSpPr>
          <p:cNvPr id="3" name="Content Placeholder 2"/>
          <p:cNvSpPr>
            <a:spLocks noGrp="1"/>
          </p:cNvSpPr>
          <p:nvPr>
            <p:ph idx="1"/>
          </p:nvPr>
        </p:nvSpPr>
        <p:spPr/>
        <p:txBody>
          <a:bodyPr>
            <a:normAutofit/>
          </a:bodyPr>
          <a:lstStyle/>
          <a:p>
            <a:r>
              <a:rPr lang="en-US" dirty="0"/>
              <a:t>private </a:t>
            </a:r>
            <a:r>
              <a:rPr lang="en-US" dirty="0" err="1"/>
              <a:t>int</a:t>
            </a:r>
            <a:r>
              <a:rPr lang="en-US" dirty="0"/>
              <a:t>[] </a:t>
            </a:r>
            <a:r>
              <a:rPr lang="en-US" dirty="0" err="1"/>
              <a:t>vals</a:t>
            </a:r>
            <a:r>
              <a:rPr lang="en-US" dirty="0"/>
              <a:t>;</a:t>
            </a:r>
            <a:br>
              <a:rPr lang="en-US" dirty="0"/>
            </a:br>
            <a:r>
              <a:rPr lang="en-US" dirty="0"/>
              <a:t>public </a:t>
            </a:r>
            <a:r>
              <a:rPr lang="en-US" dirty="0" err="1"/>
              <a:t>int</a:t>
            </a:r>
            <a:r>
              <a:rPr lang="en-US" dirty="0"/>
              <a:t> </a:t>
            </a:r>
            <a:r>
              <a:rPr lang="en-US" dirty="0" err="1"/>
              <a:t>calcTotal</a:t>
            </a:r>
            <a:r>
              <a:rPr lang="en-US" dirty="0"/>
              <a:t>() {</a:t>
            </a:r>
            <a:br>
              <a:rPr lang="en-US" dirty="0"/>
            </a:br>
            <a:r>
              <a:rPr lang="en-US" dirty="0"/>
              <a:t>    </a:t>
            </a:r>
            <a:r>
              <a:rPr lang="en-US" dirty="0" err="1"/>
              <a:t>int</a:t>
            </a:r>
            <a:r>
              <a:rPr lang="en-US" dirty="0"/>
              <a:t> total = 0</a:t>
            </a:r>
            <a:r>
              <a:rPr lang="en-US" dirty="0" smtClean="0"/>
              <a:t>;</a:t>
            </a:r>
            <a:br>
              <a:rPr lang="en-US" dirty="0" smtClean="0"/>
            </a:br>
            <a:r>
              <a:rPr lang="en-US" dirty="0" smtClean="0">
                <a:solidFill>
                  <a:srgbClr val="FF0000"/>
                </a:solidFill>
              </a:rPr>
              <a:t>    for(</a:t>
            </a:r>
            <a:r>
              <a:rPr lang="en-US" dirty="0" err="1" smtClean="0">
                <a:solidFill>
                  <a:srgbClr val="FF0000"/>
                </a:solidFill>
              </a:rPr>
              <a:t>int</a:t>
            </a:r>
            <a:r>
              <a:rPr lang="en-US" dirty="0" smtClean="0">
                <a:solidFill>
                  <a:srgbClr val="FF0000"/>
                </a:solidFill>
              </a:rPr>
              <a:t> </a:t>
            </a:r>
            <a:r>
              <a:rPr lang="en-US" dirty="0" err="1" smtClean="0">
                <a:solidFill>
                  <a:srgbClr val="FF0000"/>
                </a:solidFill>
              </a:rPr>
              <a:t>pos</a:t>
            </a:r>
            <a:r>
              <a:rPr lang="en-US" dirty="0" smtClean="0">
                <a:solidFill>
                  <a:srgbClr val="FF0000"/>
                </a:solidFill>
              </a:rPr>
              <a:t> = 0; </a:t>
            </a:r>
            <a:r>
              <a:rPr lang="en-US" dirty="0" err="1" smtClean="0">
                <a:solidFill>
                  <a:srgbClr val="FF0000"/>
                </a:solidFill>
              </a:rPr>
              <a:t>pos</a:t>
            </a:r>
            <a:r>
              <a:rPr lang="en-US" dirty="0" smtClean="0">
                <a:solidFill>
                  <a:srgbClr val="FF0000"/>
                </a:solidFill>
              </a:rPr>
              <a:t> &lt; </a:t>
            </a:r>
            <a:r>
              <a:rPr lang="en-US" dirty="0" err="1" smtClean="0">
                <a:solidFill>
                  <a:srgbClr val="FF0000"/>
                </a:solidFill>
              </a:rPr>
              <a:t>vals.length</a:t>
            </a:r>
            <a:r>
              <a:rPr lang="en-US" dirty="0" smtClean="0">
                <a:solidFill>
                  <a:srgbClr val="FF0000"/>
                </a:solidFill>
              </a:rPr>
              <a:t>; </a:t>
            </a:r>
            <a:r>
              <a:rPr lang="en-US" dirty="0" err="1" smtClean="0">
                <a:solidFill>
                  <a:srgbClr val="FF0000"/>
                </a:solidFill>
              </a:rPr>
              <a:t>pos</a:t>
            </a:r>
            <a:r>
              <a:rPr lang="en-US" dirty="0" smtClean="0">
                <a:solidFill>
                  <a:srgbClr val="FF0000"/>
                </a:solidFill>
              </a:rPr>
              <a:t>++) {</a:t>
            </a:r>
            <a:br>
              <a:rPr lang="en-US" dirty="0" smtClean="0">
                <a:solidFill>
                  <a:srgbClr val="FF0000"/>
                </a:solidFill>
              </a:rPr>
            </a:br>
            <a:r>
              <a:rPr lang="en-US" dirty="0" smtClean="0">
                <a:solidFill>
                  <a:srgbClr val="FF0000"/>
                </a:solidFill>
              </a:rPr>
              <a:t>        total += </a:t>
            </a:r>
            <a:r>
              <a:rPr lang="en-US" dirty="0" err="1" smtClean="0">
                <a:solidFill>
                  <a:srgbClr val="FF0000"/>
                </a:solidFill>
              </a:rPr>
              <a:t>vals</a:t>
            </a:r>
            <a:r>
              <a:rPr lang="en-US" dirty="0" smtClean="0">
                <a:solidFill>
                  <a:srgbClr val="FF0000"/>
                </a:solidFill>
              </a:rPr>
              <a:t>[</a:t>
            </a:r>
            <a:r>
              <a:rPr lang="en-US" dirty="0" err="1" smtClean="0">
                <a:solidFill>
                  <a:srgbClr val="FF0000"/>
                </a:solidFill>
              </a:rPr>
              <a:t>pos</a:t>
            </a:r>
            <a:r>
              <a:rPr lang="en-US" dirty="0" smtClean="0">
                <a:solidFill>
                  <a:srgbClr val="FF0000"/>
                </a:solidFill>
              </a:rPr>
              <a:t>];</a:t>
            </a:r>
            <a:br>
              <a:rPr lang="en-US" dirty="0" smtClean="0">
                <a:solidFill>
                  <a:srgbClr val="FF0000"/>
                </a:solidFill>
              </a:rPr>
            </a:br>
            <a:r>
              <a:rPr lang="en-US" dirty="0" smtClean="0">
                <a:solidFill>
                  <a:srgbClr val="FF0000"/>
                </a:solidFill>
              </a:rPr>
              <a:t>    }</a:t>
            </a:r>
            <a:r>
              <a:rPr lang="en-US" dirty="0" smtClean="0"/>
              <a:t/>
            </a:r>
            <a:br>
              <a:rPr lang="en-US" dirty="0" smtClean="0"/>
            </a:br>
            <a:r>
              <a:rPr lang="en-US" dirty="0" smtClean="0"/>
              <a:t>    return </a:t>
            </a:r>
            <a:r>
              <a:rPr lang="en-US" dirty="0"/>
              <a:t>total;</a:t>
            </a:r>
            <a:br>
              <a:rPr lang="en-US" dirty="0"/>
            </a:br>
            <a:r>
              <a:rPr lang="en-US" dirty="0"/>
              <a:t>}</a:t>
            </a: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6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2595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Summing Values</a:t>
            </a:r>
            <a:endParaRPr lang="en-US" dirty="0"/>
          </a:p>
        </p:txBody>
      </p:sp>
      <p:sp>
        <p:nvSpPr>
          <p:cNvPr id="3" name="Content Placeholder 2"/>
          <p:cNvSpPr>
            <a:spLocks noGrp="1"/>
          </p:cNvSpPr>
          <p:nvPr>
            <p:ph idx="1"/>
          </p:nvPr>
        </p:nvSpPr>
        <p:spPr/>
        <p:txBody>
          <a:bodyPr>
            <a:normAutofit lnSpcReduction="10000"/>
          </a:bodyPr>
          <a:lstStyle/>
          <a:p>
            <a:r>
              <a:rPr lang="en-US" dirty="0"/>
              <a:t>private </a:t>
            </a:r>
            <a:r>
              <a:rPr lang="en-US" dirty="0" err="1"/>
              <a:t>int</a:t>
            </a:r>
            <a:r>
              <a:rPr lang="en-US" dirty="0"/>
              <a:t>[] </a:t>
            </a:r>
            <a:r>
              <a:rPr lang="en-US" dirty="0" err="1"/>
              <a:t>vals</a:t>
            </a:r>
            <a:r>
              <a:rPr lang="en-US" dirty="0"/>
              <a:t>;</a:t>
            </a:r>
            <a:br>
              <a:rPr lang="en-US" dirty="0"/>
            </a:br>
            <a:r>
              <a:rPr lang="en-US" dirty="0"/>
              <a:t>public </a:t>
            </a:r>
            <a:r>
              <a:rPr lang="en-US" dirty="0" err="1"/>
              <a:t>int</a:t>
            </a:r>
            <a:r>
              <a:rPr lang="en-US" dirty="0"/>
              <a:t> </a:t>
            </a:r>
            <a:r>
              <a:rPr lang="en-US" dirty="0" err="1"/>
              <a:t>calcTotal</a:t>
            </a:r>
            <a:r>
              <a:rPr lang="en-US" dirty="0"/>
              <a:t>() {</a:t>
            </a:r>
            <a:br>
              <a:rPr lang="en-US" dirty="0"/>
            </a:br>
            <a:r>
              <a:rPr lang="en-US" dirty="0"/>
              <a:t>    </a:t>
            </a:r>
            <a:r>
              <a:rPr lang="en-US" dirty="0" err="1"/>
              <a:t>int</a:t>
            </a:r>
            <a:r>
              <a:rPr lang="en-US" dirty="0"/>
              <a:t> total = 0</a:t>
            </a:r>
            <a:r>
              <a:rPr lang="en-US" dirty="0" smtClean="0"/>
              <a:t>;</a:t>
            </a:r>
            <a:br>
              <a:rPr lang="en-US" dirty="0" smtClean="0"/>
            </a:br>
            <a:r>
              <a:rPr lang="en-US" dirty="0" smtClean="0">
                <a:solidFill>
                  <a:srgbClr val="FF0000"/>
                </a:solidFill>
              </a:rPr>
              <a:t>    </a:t>
            </a:r>
            <a:r>
              <a:rPr lang="en-US" dirty="0" err="1" smtClean="0">
                <a:solidFill>
                  <a:srgbClr val="FF0000"/>
                </a:solidFill>
              </a:rPr>
              <a:t>int</a:t>
            </a:r>
            <a:r>
              <a:rPr lang="en-US" dirty="0" smtClean="0">
                <a:solidFill>
                  <a:srgbClr val="FF0000"/>
                </a:solidFill>
              </a:rPr>
              <a:t> </a:t>
            </a:r>
            <a:r>
              <a:rPr lang="en-US" dirty="0" err="1" smtClean="0">
                <a:solidFill>
                  <a:srgbClr val="FF0000"/>
                </a:solidFill>
              </a:rPr>
              <a:t>pos</a:t>
            </a:r>
            <a:r>
              <a:rPr lang="en-US" dirty="0" smtClean="0">
                <a:solidFill>
                  <a:srgbClr val="FF0000"/>
                </a:solidFill>
              </a:rPr>
              <a:t> = 0;</a:t>
            </a:r>
            <a:br>
              <a:rPr lang="en-US" dirty="0" smtClean="0">
                <a:solidFill>
                  <a:srgbClr val="FF0000"/>
                </a:solidFill>
              </a:rPr>
            </a:br>
            <a:r>
              <a:rPr lang="en-US" dirty="0" smtClean="0">
                <a:solidFill>
                  <a:srgbClr val="FF0000"/>
                </a:solidFill>
              </a:rPr>
              <a:t>    while (</a:t>
            </a:r>
            <a:r>
              <a:rPr lang="en-US" dirty="0" err="1" smtClean="0">
                <a:solidFill>
                  <a:srgbClr val="FF0000"/>
                </a:solidFill>
              </a:rPr>
              <a:t>pos</a:t>
            </a:r>
            <a:r>
              <a:rPr lang="en-US" dirty="0" smtClean="0">
                <a:solidFill>
                  <a:srgbClr val="FF0000"/>
                </a:solidFill>
              </a:rPr>
              <a:t> &lt; </a:t>
            </a:r>
            <a:r>
              <a:rPr lang="en-US" dirty="0" err="1" smtClean="0">
                <a:solidFill>
                  <a:srgbClr val="FF0000"/>
                </a:solidFill>
              </a:rPr>
              <a:t>vals.length</a:t>
            </a:r>
            <a:r>
              <a:rPr lang="en-US" dirty="0" smtClean="0">
                <a:solidFill>
                  <a:srgbClr val="FF0000"/>
                </a:solidFill>
              </a:rPr>
              <a:t>) {</a:t>
            </a:r>
            <a:br>
              <a:rPr lang="en-US" dirty="0" smtClean="0">
                <a:solidFill>
                  <a:srgbClr val="FF0000"/>
                </a:solidFill>
              </a:rPr>
            </a:br>
            <a:r>
              <a:rPr lang="en-US" dirty="0" smtClean="0">
                <a:solidFill>
                  <a:srgbClr val="FF0000"/>
                </a:solidFill>
              </a:rPr>
              <a:t>        total += </a:t>
            </a:r>
            <a:r>
              <a:rPr lang="en-US" dirty="0" err="1" smtClean="0">
                <a:solidFill>
                  <a:srgbClr val="FF0000"/>
                </a:solidFill>
              </a:rPr>
              <a:t>vals</a:t>
            </a:r>
            <a:r>
              <a:rPr lang="en-US" dirty="0" smtClean="0">
                <a:solidFill>
                  <a:srgbClr val="FF0000"/>
                </a:solidFill>
              </a:rPr>
              <a:t>[</a:t>
            </a:r>
            <a:r>
              <a:rPr lang="en-US" dirty="0" err="1" smtClean="0">
                <a:solidFill>
                  <a:srgbClr val="FF0000"/>
                </a:solidFill>
              </a:rPr>
              <a:t>pos</a:t>
            </a:r>
            <a:r>
              <a:rPr lang="en-US" dirty="0" smtClean="0">
                <a:solidFill>
                  <a:srgbClr val="FF0000"/>
                </a:solidFill>
              </a:rPr>
              <a:t>];</a:t>
            </a:r>
            <a:br>
              <a:rPr lang="en-US" dirty="0" smtClean="0">
                <a:solidFill>
                  <a:srgbClr val="FF0000"/>
                </a:solidFill>
              </a:rPr>
            </a:br>
            <a:r>
              <a:rPr lang="en-US" dirty="0" smtClean="0">
                <a:solidFill>
                  <a:srgbClr val="FF0000"/>
                </a:solidFill>
              </a:rPr>
              <a:t>        </a:t>
            </a:r>
            <a:r>
              <a:rPr lang="en-US" dirty="0" err="1" smtClean="0">
                <a:solidFill>
                  <a:srgbClr val="FF0000"/>
                </a:solidFill>
              </a:rPr>
              <a:t>pos</a:t>
            </a:r>
            <a:r>
              <a:rPr lang="en-US" dirty="0" smtClean="0">
                <a:solidFill>
                  <a:srgbClr val="FF0000"/>
                </a:solidFill>
              </a:rPr>
              <a:t>++;</a:t>
            </a:r>
            <a:br>
              <a:rPr lang="en-US" dirty="0" smtClean="0">
                <a:solidFill>
                  <a:srgbClr val="FF0000"/>
                </a:solidFill>
              </a:rPr>
            </a:br>
            <a:r>
              <a:rPr lang="en-US" dirty="0" smtClean="0">
                <a:solidFill>
                  <a:srgbClr val="FF0000"/>
                </a:solidFill>
              </a:rPr>
              <a:t>    }</a:t>
            </a:r>
            <a:r>
              <a:rPr lang="en-US" dirty="0" smtClean="0"/>
              <a:t/>
            </a:r>
            <a:br>
              <a:rPr lang="en-US" dirty="0" smtClean="0"/>
            </a:br>
            <a:r>
              <a:rPr lang="en-US" dirty="0" smtClean="0"/>
              <a:t>    return </a:t>
            </a:r>
            <a:r>
              <a:rPr lang="en-US" dirty="0"/>
              <a:t>total;</a:t>
            </a:r>
            <a:br>
              <a:rPr lang="en-US" dirty="0"/>
            </a:br>
            <a:r>
              <a:rPr lang="en-US" dirty="0"/>
              <a:t>}</a:t>
            </a:r>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5000625"/>
            <a:ext cx="20955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44408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Swapping values</a:t>
            </a:r>
            <a:endParaRPr lang="en-US" dirty="0"/>
          </a:p>
        </p:txBody>
      </p:sp>
      <p:sp>
        <p:nvSpPr>
          <p:cNvPr id="3" name="Content Placeholder 2"/>
          <p:cNvSpPr>
            <a:spLocks noGrp="1"/>
          </p:cNvSpPr>
          <p:nvPr>
            <p:ph sz="half" idx="1"/>
          </p:nvPr>
        </p:nvSpPr>
        <p:spPr/>
        <p:txBody>
          <a:bodyPr numCol="1">
            <a:normAutofit fontScale="92500" lnSpcReduction="10000"/>
          </a:bodyPr>
          <a:lstStyle/>
          <a:p>
            <a:r>
              <a:rPr lang="en-US" dirty="0" err="1" smtClean="0"/>
              <a:t>int</a:t>
            </a:r>
            <a:r>
              <a:rPr lang="en-US" dirty="0" smtClean="0"/>
              <a:t>[] </a:t>
            </a:r>
            <a:r>
              <a:rPr lang="en-US" dirty="0" err="1" smtClean="0"/>
              <a:t>arr</a:t>
            </a:r>
            <a:r>
              <a:rPr lang="en-US" dirty="0" smtClean="0"/>
              <a:t> = new </a:t>
            </a:r>
            <a:r>
              <a:rPr lang="en-US" dirty="0" err="1" smtClean="0"/>
              <a:t>int</a:t>
            </a:r>
            <a:r>
              <a:rPr lang="en-US" dirty="0" smtClean="0"/>
              <a:t>[10];</a:t>
            </a:r>
          </a:p>
          <a:p>
            <a:r>
              <a:rPr lang="en-US" dirty="0" smtClean="0"/>
              <a:t>How to swap </a:t>
            </a:r>
            <a:r>
              <a:rPr lang="en-US" dirty="0" err="1" smtClean="0"/>
              <a:t>arr</a:t>
            </a:r>
            <a:r>
              <a:rPr lang="en-US" dirty="0" smtClean="0"/>
              <a:t>[0] and </a:t>
            </a:r>
            <a:r>
              <a:rPr lang="en-US" dirty="0" err="1" smtClean="0"/>
              <a:t>arr</a:t>
            </a:r>
            <a:r>
              <a:rPr lang="en-US" dirty="0" smtClean="0"/>
              <a:t>[5]?</a:t>
            </a:r>
          </a:p>
        </p:txBody>
      </p:sp>
      <p:sp>
        <p:nvSpPr>
          <p:cNvPr id="4" name="Content Placeholder 3"/>
          <p:cNvSpPr>
            <a:spLocks noGrp="1"/>
          </p:cNvSpPr>
          <p:nvPr>
            <p:ph sz="half" idx="2"/>
          </p:nvPr>
        </p:nvSpPr>
        <p:spPr/>
        <p:txBody>
          <a:bodyPr>
            <a:normAutofit fontScale="92500" lnSpcReduction="10000"/>
          </a:bodyPr>
          <a:lstStyle/>
          <a:p>
            <a:pPr marL="971550" lvl="1" indent="-514350">
              <a:buFont typeface="+mj-lt"/>
              <a:buAutoNum type="alphaUcPeriod"/>
            </a:pPr>
            <a:r>
              <a:rPr lang="en-US" dirty="0" err="1"/>
              <a:t>arr</a:t>
            </a:r>
            <a:r>
              <a:rPr lang="en-US" dirty="0"/>
              <a:t>[0] = 5;</a:t>
            </a:r>
            <a:br>
              <a:rPr lang="en-US" dirty="0"/>
            </a:br>
            <a:r>
              <a:rPr lang="en-US" dirty="0" err="1"/>
              <a:t>arr</a:t>
            </a:r>
            <a:r>
              <a:rPr lang="en-US" dirty="0"/>
              <a:t>[5] = 0;</a:t>
            </a:r>
          </a:p>
          <a:p>
            <a:pPr marL="971550" lvl="1" indent="-514350">
              <a:buFont typeface="+mj-lt"/>
              <a:buAutoNum type="alphaUcPeriod"/>
            </a:pPr>
            <a:r>
              <a:rPr lang="en-US" dirty="0" err="1"/>
              <a:t>arr</a:t>
            </a:r>
            <a:r>
              <a:rPr lang="en-US" dirty="0"/>
              <a:t>[0] = </a:t>
            </a:r>
            <a:r>
              <a:rPr lang="en-US" dirty="0" err="1"/>
              <a:t>arr</a:t>
            </a:r>
            <a:r>
              <a:rPr lang="en-US" dirty="0"/>
              <a:t>[5];</a:t>
            </a:r>
            <a:br>
              <a:rPr lang="en-US" dirty="0"/>
            </a:br>
            <a:r>
              <a:rPr lang="en-US" dirty="0" err="1"/>
              <a:t>arr</a:t>
            </a:r>
            <a:r>
              <a:rPr lang="en-US" dirty="0"/>
              <a:t>[5] = </a:t>
            </a:r>
            <a:r>
              <a:rPr lang="en-US" dirty="0" err="1"/>
              <a:t>arr</a:t>
            </a:r>
            <a:r>
              <a:rPr lang="en-US" dirty="0"/>
              <a:t>[0];</a:t>
            </a:r>
          </a:p>
          <a:p>
            <a:pPr marL="971550" lvl="1" indent="-514350">
              <a:buFont typeface="+mj-lt"/>
              <a:buAutoNum type="alphaUcPeriod"/>
            </a:pPr>
            <a:r>
              <a:rPr lang="en-US" dirty="0" err="1"/>
              <a:t>int</a:t>
            </a:r>
            <a:r>
              <a:rPr lang="en-US" dirty="0"/>
              <a:t> k = </a:t>
            </a:r>
            <a:r>
              <a:rPr lang="en-US" dirty="0" err="1"/>
              <a:t>arr</a:t>
            </a:r>
            <a:r>
              <a:rPr lang="en-US" dirty="0"/>
              <a:t>[5];</a:t>
            </a:r>
            <a:br>
              <a:rPr lang="en-US" dirty="0"/>
            </a:br>
            <a:r>
              <a:rPr lang="en-US" dirty="0" err="1"/>
              <a:t>arr</a:t>
            </a:r>
            <a:r>
              <a:rPr lang="en-US" dirty="0"/>
              <a:t>[0] = </a:t>
            </a:r>
            <a:r>
              <a:rPr lang="en-US" dirty="0" err="1"/>
              <a:t>arr</a:t>
            </a:r>
            <a:r>
              <a:rPr lang="en-US" dirty="0"/>
              <a:t>[5];</a:t>
            </a:r>
            <a:br>
              <a:rPr lang="en-US" dirty="0"/>
            </a:br>
            <a:r>
              <a:rPr lang="en-US" dirty="0" err="1"/>
              <a:t>arr</a:t>
            </a:r>
            <a:r>
              <a:rPr lang="en-US" dirty="0"/>
              <a:t>[5] = k</a:t>
            </a:r>
          </a:p>
          <a:p>
            <a:pPr marL="971550" lvl="1" indent="-514350">
              <a:buFont typeface="+mj-lt"/>
              <a:buAutoNum type="alphaUcPeriod"/>
            </a:pPr>
            <a:r>
              <a:rPr lang="en-US" dirty="0" err="1"/>
              <a:t>int</a:t>
            </a:r>
            <a:r>
              <a:rPr lang="en-US" dirty="0"/>
              <a:t> k = </a:t>
            </a:r>
            <a:r>
              <a:rPr lang="en-US" dirty="0" err="1"/>
              <a:t>arr</a:t>
            </a:r>
            <a:r>
              <a:rPr lang="en-US" dirty="0"/>
              <a:t>[0];</a:t>
            </a:r>
            <a:br>
              <a:rPr lang="en-US" dirty="0"/>
            </a:br>
            <a:r>
              <a:rPr lang="en-US" dirty="0" err="1"/>
              <a:t>arr</a:t>
            </a:r>
            <a:r>
              <a:rPr lang="en-US" dirty="0"/>
              <a:t>[0] = </a:t>
            </a:r>
            <a:r>
              <a:rPr lang="en-US" dirty="0" err="1"/>
              <a:t>arr</a:t>
            </a:r>
            <a:r>
              <a:rPr lang="en-US" dirty="0"/>
              <a:t>[5];</a:t>
            </a:r>
            <a:br>
              <a:rPr lang="en-US" dirty="0"/>
            </a:br>
            <a:r>
              <a:rPr lang="en-US" dirty="0" err="1"/>
              <a:t>arr</a:t>
            </a:r>
            <a:r>
              <a:rPr lang="en-US" dirty="0"/>
              <a:t>[5] = k;</a:t>
            </a:r>
          </a:p>
          <a:p>
            <a:pPr marL="971550" lvl="1" indent="-514350">
              <a:buFont typeface="+mj-lt"/>
              <a:buAutoNum type="alphaUcPeriod"/>
            </a:pPr>
            <a:r>
              <a:rPr lang="en-US" dirty="0" err="1"/>
              <a:t>int</a:t>
            </a:r>
            <a:r>
              <a:rPr lang="en-US" dirty="0"/>
              <a:t> k = </a:t>
            </a:r>
            <a:r>
              <a:rPr lang="en-US" dirty="0" err="1"/>
              <a:t>arr</a:t>
            </a:r>
            <a:r>
              <a:rPr lang="en-US" dirty="0"/>
              <a:t>[5];</a:t>
            </a:r>
            <a:br>
              <a:rPr lang="en-US" dirty="0"/>
            </a:br>
            <a:r>
              <a:rPr lang="en-US" dirty="0" err="1"/>
              <a:t>arr</a:t>
            </a:r>
            <a:r>
              <a:rPr lang="en-US" dirty="0"/>
              <a:t>[5] = </a:t>
            </a:r>
            <a:r>
              <a:rPr lang="en-US" dirty="0" err="1"/>
              <a:t>arr</a:t>
            </a:r>
            <a:r>
              <a:rPr lang="en-US" dirty="0"/>
              <a:t>[0];</a:t>
            </a:r>
            <a:br>
              <a:rPr lang="en-US" dirty="0"/>
            </a:br>
            <a:r>
              <a:rPr lang="en-US" dirty="0" err="1"/>
              <a:t>arr</a:t>
            </a:r>
            <a:r>
              <a:rPr lang="en-US" dirty="0"/>
              <a:t>[0] = </a:t>
            </a:r>
            <a:r>
              <a:rPr lang="en-US" dirty="0" err="1"/>
              <a:t>arr</a:t>
            </a:r>
            <a:r>
              <a:rPr lang="en-US" dirty="0"/>
              <a:t>[5];</a:t>
            </a:r>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5730240"/>
            <a:ext cx="12382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614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xEl>
                                              <p:pRg st="3" end="3"/>
                                            </p:txEl>
                                          </p:spTgt>
                                        </p:tgtEl>
                                        <p:attrNameLst>
                                          <p:attrName>style.color</p:attrName>
                                        </p:attrNameLst>
                                      </p:cBhvr>
                                      <p:to>
                                        <a:schemeClr val="accent2"/>
                                      </p:to>
                                    </p:animClr>
                                    <p:animClr clrSpc="rgb" dir="cw">
                                      <p:cBhvr>
                                        <p:cTn id="7" dur="500" fill="hold"/>
                                        <p:tgtEl>
                                          <p:spTgt spid="4">
                                            <p:txEl>
                                              <p:pRg st="3" end="3"/>
                                            </p:txEl>
                                          </p:spTgt>
                                        </p:tgtEl>
                                        <p:attrNameLst>
                                          <p:attrName>fillcolor</p:attrName>
                                        </p:attrNameLst>
                                      </p:cBhvr>
                                      <p:to>
                                        <a:schemeClr val="accent2"/>
                                      </p:to>
                                    </p:animClr>
                                    <p:set>
                                      <p:cBhvr>
                                        <p:cTn id="8" dur="500" fill="hold"/>
                                        <p:tgtEl>
                                          <p:spTgt spid="4">
                                            <p:txEl>
                                              <p:pRg st="3" end="3"/>
                                            </p:txEl>
                                          </p:spTgt>
                                        </p:tgtEl>
                                        <p:attrNameLst>
                                          <p:attrName>fill.type</p:attrName>
                                        </p:attrNameLst>
                                      </p:cBhvr>
                                      <p:to>
                                        <p:strVal val="solid"/>
                                      </p:to>
                                    </p:set>
                                    <p:set>
                                      <p:cBhvr>
                                        <p:cTn id="9" dur="500" fill="hold"/>
                                        <p:tgtEl>
                                          <p:spTgt spid="4">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 and Max</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int</a:t>
            </a:r>
            <a:r>
              <a:rPr lang="en-US" dirty="0" smtClean="0"/>
              <a:t> min = </a:t>
            </a:r>
            <a:r>
              <a:rPr lang="en-US" dirty="0" err="1" smtClean="0"/>
              <a:t>arr</a:t>
            </a:r>
            <a:r>
              <a:rPr lang="en-US" dirty="0" smtClean="0"/>
              <a:t>[0];</a:t>
            </a:r>
            <a:br>
              <a:rPr lang="en-US" dirty="0" smtClean="0"/>
            </a:br>
            <a:r>
              <a:rPr lang="en-US" dirty="0" smtClean="0"/>
              <a:t>for(</a:t>
            </a:r>
            <a:r>
              <a:rPr lang="en-US" dirty="0" err="1" smtClean="0"/>
              <a:t>int</a:t>
            </a:r>
            <a:r>
              <a:rPr lang="en-US" dirty="0" smtClean="0"/>
              <a:t> j = 0; j&lt;</a:t>
            </a:r>
            <a:r>
              <a:rPr lang="en-US" dirty="0" err="1" smtClean="0"/>
              <a:t>arr.length</a:t>
            </a:r>
            <a:r>
              <a:rPr lang="en-US" dirty="0" smtClean="0"/>
              <a:t>; j++){</a:t>
            </a:r>
            <a:br>
              <a:rPr lang="en-US" dirty="0" smtClean="0"/>
            </a:br>
            <a:r>
              <a:rPr lang="en-US" dirty="0" smtClean="0"/>
              <a:t>    if (</a:t>
            </a:r>
            <a:r>
              <a:rPr lang="en-US" dirty="0" err="1" smtClean="0"/>
              <a:t>arr</a:t>
            </a:r>
            <a:r>
              <a:rPr lang="en-US" dirty="0" smtClean="0"/>
              <a:t>[j]&lt;min)</a:t>
            </a:r>
            <a:br>
              <a:rPr lang="en-US" dirty="0" smtClean="0"/>
            </a:br>
            <a:r>
              <a:rPr lang="en-US" dirty="0" smtClean="0"/>
              <a:t>        min = </a:t>
            </a:r>
            <a:r>
              <a:rPr lang="en-US" dirty="0" err="1" smtClean="0"/>
              <a:t>arr</a:t>
            </a:r>
            <a:r>
              <a:rPr lang="en-US" dirty="0" smtClean="0"/>
              <a:t>[j];</a:t>
            </a:r>
            <a:br>
              <a:rPr lang="en-US" dirty="0" smtClean="0"/>
            </a:br>
            <a:r>
              <a:rPr lang="en-US" dirty="0" smtClean="0"/>
              <a:t>}</a:t>
            </a:r>
          </a:p>
          <a:p>
            <a:r>
              <a:rPr lang="en-US" dirty="0" err="1"/>
              <a:t>int</a:t>
            </a:r>
            <a:r>
              <a:rPr lang="en-US" dirty="0"/>
              <a:t> </a:t>
            </a:r>
            <a:r>
              <a:rPr lang="en-US" dirty="0" smtClean="0"/>
              <a:t>max </a:t>
            </a:r>
            <a:r>
              <a:rPr lang="en-US" dirty="0"/>
              <a:t>= </a:t>
            </a:r>
            <a:r>
              <a:rPr lang="en-US" dirty="0" err="1"/>
              <a:t>arr</a:t>
            </a:r>
            <a:r>
              <a:rPr lang="en-US" dirty="0"/>
              <a:t>[0];</a:t>
            </a:r>
            <a:br>
              <a:rPr lang="en-US" dirty="0"/>
            </a:br>
            <a:r>
              <a:rPr lang="en-US" dirty="0"/>
              <a:t>for(</a:t>
            </a:r>
            <a:r>
              <a:rPr lang="en-US" dirty="0" err="1"/>
              <a:t>int</a:t>
            </a:r>
            <a:r>
              <a:rPr lang="en-US" dirty="0"/>
              <a:t> j = 0; j&lt;</a:t>
            </a:r>
            <a:r>
              <a:rPr lang="en-US" dirty="0" err="1"/>
              <a:t>arr.length</a:t>
            </a:r>
            <a:r>
              <a:rPr lang="en-US" dirty="0"/>
              <a:t>; j++){</a:t>
            </a:r>
            <a:br>
              <a:rPr lang="en-US" dirty="0"/>
            </a:br>
            <a:r>
              <a:rPr lang="en-US" dirty="0"/>
              <a:t>    if (</a:t>
            </a:r>
            <a:r>
              <a:rPr lang="en-US" dirty="0" err="1" smtClean="0"/>
              <a:t>arr</a:t>
            </a:r>
            <a:r>
              <a:rPr lang="en-US" dirty="0" smtClean="0"/>
              <a:t>[j]&gt;max)</a:t>
            </a:r>
            <a:r>
              <a:rPr lang="en-US" dirty="0"/>
              <a:t/>
            </a:r>
            <a:br>
              <a:rPr lang="en-US" dirty="0"/>
            </a:br>
            <a:r>
              <a:rPr lang="en-US" dirty="0"/>
              <a:t>        </a:t>
            </a:r>
            <a:r>
              <a:rPr lang="en-US" dirty="0" smtClean="0"/>
              <a:t>max </a:t>
            </a:r>
            <a:r>
              <a:rPr lang="en-US" dirty="0"/>
              <a:t>= </a:t>
            </a:r>
            <a:r>
              <a:rPr lang="en-US" dirty="0" err="1"/>
              <a:t>arr</a:t>
            </a:r>
            <a:r>
              <a:rPr lang="en-US" dirty="0"/>
              <a:t>[j];</a:t>
            </a:r>
            <a:br>
              <a:rPr lang="en-US" dirty="0"/>
            </a:br>
            <a:r>
              <a:rPr lang="en-US" dirty="0" smtClean="0"/>
              <a:t>}</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327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vs. </a:t>
            </a:r>
            <a:r>
              <a:rPr lang="en-US" dirty="0" err="1" smtClean="0"/>
              <a:t>ArrayList</a:t>
            </a:r>
            <a:endParaRPr lang="en-US" dirty="0"/>
          </a:p>
        </p:txBody>
      </p:sp>
      <p:sp>
        <p:nvSpPr>
          <p:cNvPr id="4" name="Text Placeholder 3"/>
          <p:cNvSpPr>
            <a:spLocks noGrp="1"/>
          </p:cNvSpPr>
          <p:nvPr>
            <p:ph type="body" idx="1"/>
          </p:nvPr>
        </p:nvSpPr>
        <p:spPr/>
        <p:txBody>
          <a:bodyPr/>
          <a:lstStyle/>
          <a:p>
            <a:r>
              <a:rPr lang="en-US" dirty="0" smtClean="0"/>
              <a:t>Arrays</a:t>
            </a:r>
            <a:endParaRPr lang="en-US" dirty="0"/>
          </a:p>
        </p:txBody>
      </p:sp>
      <p:sp>
        <p:nvSpPr>
          <p:cNvPr id="6" name="Text Placeholder 5"/>
          <p:cNvSpPr>
            <a:spLocks noGrp="1"/>
          </p:cNvSpPr>
          <p:nvPr>
            <p:ph type="body" sz="half" idx="3"/>
          </p:nvPr>
        </p:nvSpPr>
        <p:spPr/>
        <p:txBody>
          <a:bodyPr/>
          <a:lstStyle/>
          <a:p>
            <a:r>
              <a:rPr lang="en-US" dirty="0" err="1" smtClean="0"/>
              <a:t>ArrayList</a:t>
            </a:r>
            <a:endParaRPr lang="en-US" dirty="0"/>
          </a:p>
        </p:txBody>
      </p:sp>
      <p:sp>
        <p:nvSpPr>
          <p:cNvPr id="5" name="Content Placeholder 4"/>
          <p:cNvSpPr>
            <a:spLocks noGrp="1"/>
          </p:cNvSpPr>
          <p:nvPr>
            <p:ph sz="quarter" idx="2"/>
          </p:nvPr>
        </p:nvSpPr>
        <p:spPr/>
        <p:txBody>
          <a:bodyPr/>
          <a:lstStyle/>
          <a:p>
            <a:pPr marL="118872" indent="0">
              <a:buNone/>
            </a:pPr>
            <a:r>
              <a:rPr lang="en-US" dirty="0" smtClean="0"/>
              <a:t>String[] </a:t>
            </a:r>
            <a:r>
              <a:rPr lang="en-US" dirty="0" err="1" smtClean="0"/>
              <a:t>arr</a:t>
            </a:r>
            <a:r>
              <a:rPr lang="en-US" dirty="0" smtClean="0"/>
              <a:t> = new String[10];</a:t>
            </a:r>
            <a:br>
              <a:rPr lang="en-US" dirty="0" smtClean="0"/>
            </a:br>
            <a:r>
              <a:rPr lang="en-US" dirty="0" smtClean="0"/>
              <a:t>…</a:t>
            </a:r>
            <a:br>
              <a:rPr lang="en-US" dirty="0" smtClean="0"/>
            </a:br>
            <a:r>
              <a:rPr lang="en-US" dirty="0" smtClean="0"/>
              <a:t>//insert Strings into array</a:t>
            </a:r>
            <a:br>
              <a:rPr lang="en-US" dirty="0" smtClean="0"/>
            </a:br>
            <a:r>
              <a:rPr lang="en-US" dirty="0" smtClean="0"/>
              <a:t>…</a:t>
            </a:r>
            <a:br>
              <a:rPr lang="en-US" dirty="0" smtClean="0"/>
            </a:br>
            <a:r>
              <a:rPr lang="en-US" dirty="0" smtClean="0"/>
              <a:t>for(</a:t>
            </a:r>
            <a:r>
              <a:rPr lang="en-US" dirty="0" err="1" smtClean="0"/>
              <a:t>int</a:t>
            </a:r>
            <a:r>
              <a:rPr lang="en-US" dirty="0" smtClean="0"/>
              <a:t> </a:t>
            </a:r>
            <a:r>
              <a:rPr lang="en-US" dirty="0" err="1" smtClean="0"/>
              <a:t>i</a:t>
            </a:r>
            <a:r>
              <a:rPr lang="en-US" dirty="0" smtClean="0"/>
              <a:t>=0; </a:t>
            </a:r>
            <a:r>
              <a:rPr lang="en-US" dirty="0" err="1" smtClean="0"/>
              <a:t>i</a:t>
            </a:r>
            <a:r>
              <a:rPr lang="en-US" dirty="0" smtClean="0"/>
              <a:t>&lt;</a:t>
            </a:r>
            <a:r>
              <a:rPr lang="en-US" dirty="0" err="1" smtClean="0"/>
              <a:t>arr.length</a:t>
            </a:r>
            <a:r>
              <a:rPr lang="en-US" dirty="0" smtClean="0"/>
              <a:t>; </a:t>
            </a:r>
            <a:r>
              <a:rPr lang="en-US" dirty="0" err="1" smtClean="0"/>
              <a:t>i</a:t>
            </a:r>
            <a:r>
              <a:rPr lang="en-US" dirty="0" smtClean="0"/>
              <a:t>++)</a:t>
            </a:r>
            <a:br>
              <a:rPr lang="en-US" dirty="0" smtClean="0"/>
            </a:br>
            <a:r>
              <a:rPr lang="en-US" dirty="0" smtClean="0"/>
              <a:t>{</a:t>
            </a:r>
            <a:r>
              <a:rPr lang="en-US" dirty="0"/>
              <a:t/>
            </a:r>
            <a:br>
              <a:rPr lang="en-US" dirty="0"/>
            </a:br>
            <a:r>
              <a:rPr lang="en-US" dirty="0" smtClean="0"/>
              <a:t>    </a:t>
            </a:r>
            <a:r>
              <a:rPr lang="en-US" dirty="0" err="1" smtClean="0"/>
              <a:t>System.out.println</a:t>
            </a:r>
            <a:r>
              <a:rPr lang="en-US" dirty="0" smtClean="0"/>
              <a:t>(</a:t>
            </a:r>
            <a:r>
              <a:rPr lang="en-US" dirty="0" err="1" smtClean="0"/>
              <a:t>arr</a:t>
            </a:r>
            <a:r>
              <a:rPr lang="en-US" dirty="0" smtClean="0"/>
              <a:t>[</a:t>
            </a:r>
            <a:r>
              <a:rPr lang="en-US" dirty="0" err="1" smtClean="0"/>
              <a:t>i</a:t>
            </a:r>
            <a:r>
              <a:rPr lang="en-US" dirty="0" smtClean="0"/>
              <a:t>]);</a:t>
            </a:r>
            <a:br>
              <a:rPr lang="en-US" dirty="0" smtClean="0"/>
            </a:br>
            <a:r>
              <a:rPr lang="en-US" dirty="0" smtClean="0"/>
              <a:t>}</a:t>
            </a:r>
            <a:br>
              <a:rPr lang="en-US" dirty="0" smtClean="0"/>
            </a:br>
            <a:endParaRPr lang="en-US" dirty="0" smtClean="0"/>
          </a:p>
        </p:txBody>
      </p:sp>
      <p:sp>
        <p:nvSpPr>
          <p:cNvPr id="7" name="Content Placeholder 6"/>
          <p:cNvSpPr>
            <a:spLocks noGrp="1"/>
          </p:cNvSpPr>
          <p:nvPr>
            <p:ph sz="quarter" idx="4"/>
          </p:nvPr>
        </p:nvSpPr>
        <p:spPr/>
        <p:txBody>
          <a:bodyPr/>
          <a:lstStyle/>
          <a:p>
            <a:pPr marL="118872" indent="0">
              <a:buNone/>
            </a:pPr>
            <a:r>
              <a:rPr lang="en-US" dirty="0" err="1" smtClean="0"/>
              <a:t>ArrayList</a:t>
            </a:r>
            <a:r>
              <a:rPr lang="en-US" dirty="0" smtClean="0"/>
              <a:t>&lt;String&gt; </a:t>
            </a:r>
            <a:r>
              <a:rPr lang="en-US" dirty="0" err="1" smtClean="0"/>
              <a:t>arrList</a:t>
            </a:r>
            <a:r>
              <a:rPr lang="en-US" dirty="0" smtClean="0"/>
              <a:t> </a:t>
            </a:r>
            <a:r>
              <a:rPr lang="en-US" dirty="0"/>
              <a:t>= new </a:t>
            </a:r>
            <a:r>
              <a:rPr lang="en-US" dirty="0" err="1" smtClean="0"/>
              <a:t>ArrayList</a:t>
            </a:r>
            <a:r>
              <a:rPr lang="en-US" dirty="0" smtClean="0"/>
              <a:t>&lt;String&gt;();</a:t>
            </a:r>
            <a:r>
              <a:rPr lang="en-US" dirty="0"/>
              <a:t/>
            </a:r>
            <a:br>
              <a:rPr lang="en-US" dirty="0"/>
            </a:br>
            <a:r>
              <a:rPr lang="en-US" dirty="0"/>
              <a:t>…</a:t>
            </a:r>
            <a:br>
              <a:rPr lang="en-US" dirty="0"/>
            </a:br>
            <a:r>
              <a:rPr lang="en-US" dirty="0"/>
              <a:t>//insert Strings into </a:t>
            </a:r>
            <a:r>
              <a:rPr lang="en-US" dirty="0" err="1" smtClean="0"/>
              <a:t>ArrayList</a:t>
            </a:r>
            <a:r>
              <a:rPr lang="en-US" dirty="0"/>
              <a:t/>
            </a:r>
            <a:br>
              <a:rPr lang="en-US" dirty="0"/>
            </a:br>
            <a:r>
              <a:rPr lang="en-US" dirty="0"/>
              <a:t>…</a:t>
            </a:r>
            <a:br>
              <a:rPr lang="en-US" dirty="0"/>
            </a:br>
            <a:r>
              <a:rPr lang="en-US" dirty="0"/>
              <a:t>for(</a:t>
            </a:r>
            <a:r>
              <a:rPr lang="en-US" dirty="0" err="1"/>
              <a:t>int</a:t>
            </a:r>
            <a:r>
              <a:rPr lang="en-US" dirty="0"/>
              <a:t> </a:t>
            </a:r>
            <a:r>
              <a:rPr lang="en-US" dirty="0" err="1"/>
              <a:t>i</a:t>
            </a:r>
            <a:r>
              <a:rPr lang="en-US" dirty="0"/>
              <a:t>=0; </a:t>
            </a:r>
            <a:r>
              <a:rPr lang="en-US" dirty="0" err="1" smtClean="0"/>
              <a:t>i</a:t>
            </a:r>
            <a:r>
              <a:rPr lang="en-US" dirty="0" smtClean="0"/>
              <a:t>&lt;</a:t>
            </a:r>
            <a:r>
              <a:rPr lang="en-US" dirty="0" err="1" smtClean="0"/>
              <a:t>arr.size</a:t>
            </a:r>
            <a:r>
              <a:rPr lang="en-US" dirty="0" smtClean="0"/>
              <a:t>(); </a:t>
            </a:r>
            <a:r>
              <a:rPr lang="en-US" dirty="0" err="1"/>
              <a:t>i</a:t>
            </a:r>
            <a:r>
              <a:rPr lang="en-US" dirty="0"/>
              <a:t>++)</a:t>
            </a:r>
            <a:br>
              <a:rPr lang="en-US" dirty="0"/>
            </a:br>
            <a:r>
              <a:rPr lang="en-US" dirty="0"/>
              <a:t>{</a:t>
            </a:r>
            <a:br>
              <a:rPr lang="en-US" dirty="0"/>
            </a:br>
            <a:r>
              <a:rPr lang="en-US" dirty="0" smtClean="0"/>
              <a:t>    </a:t>
            </a:r>
            <a:r>
              <a:rPr lang="en-US" dirty="0" err="1" smtClean="0"/>
              <a:t>System.out.println</a:t>
            </a:r>
            <a:r>
              <a:rPr lang="en-US" dirty="0" smtClean="0"/>
              <a:t> 			(</a:t>
            </a:r>
            <a:r>
              <a:rPr lang="en-US" dirty="0" err="1" smtClean="0"/>
              <a:t>arrList.get</a:t>
            </a:r>
            <a:r>
              <a:rPr lang="en-US" dirty="0" smtClean="0"/>
              <a:t>(</a:t>
            </a:r>
            <a:r>
              <a:rPr lang="en-US" dirty="0" err="1" smtClean="0"/>
              <a:t>i</a:t>
            </a:r>
            <a:r>
              <a:rPr lang="en-US" dirty="0" smtClean="0"/>
              <a:t>));</a:t>
            </a:r>
            <a:r>
              <a:rPr lang="en-US" dirty="0"/>
              <a:t/>
            </a:r>
            <a:br>
              <a:rPr lang="en-US" dirty="0"/>
            </a:br>
            <a:r>
              <a:rPr lang="en-US" dirty="0"/>
              <a: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5715000"/>
            <a:ext cx="123825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45150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vs. </a:t>
            </a:r>
            <a:r>
              <a:rPr lang="en-US" dirty="0" err="1" smtClean="0"/>
              <a:t>ArrayList</a:t>
            </a:r>
            <a:endParaRPr lang="en-US" dirty="0"/>
          </a:p>
        </p:txBody>
      </p:sp>
      <p:sp>
        <p:nvSpPr>
          <p:cNvPr id="4" name="Text Placeholder 3"/>
          <p:cNvSpPr>
            <a:spLocks noGrp="1"/>
          </p:cNvSpPr>
          <p:nvPr>
            <p:ph type="body" idx="1"/>
          </p:nvPr>
        </p:nvSpPr>
        <p:spPr/>
        <p:txBody>
          <a:bodyPr/>
          <a:lstStyle/>
          <a:p>
            <a:r>
              <a:rPr lang="en-US" dirty="0" smtClean="0"/>
              <a:t>Arrays</a:t>
            </a:r>
            <a:endParaRPr lang="en-US" dirty="0"/>
          </a:p>
        </p:txBody>
      </p:sp>
      <p:sp>
        <p:nvSpPr>
          <p:cNvPr id="6" name="Text Placeholder 5"/>
          <p:cNvSpPr>
            <a:spLocks noGrp="1"/>
          </p:cNvSpPr>
          <p:nvPr>
            <p:ph type="body" sz="half" idx="3"/>
          </p:nvPr>
        </p:nvSpPr>
        <p:spPr/>
        <p:txBody>
          <a:bodyPr/>
          <a:lstStyle/>
          <a:p>
            <a:r>
              <a:rPr lang="en-US" dirty="0" err="1" smtClean="0"/>
              <a:t>ArrayList</a:t>
            </a:r>
            <a:endParaRPr lang="en-US" dirty="0"/>
          </a:p>
        </p:txBody>
      </p:sp>
      <p:sp>
        <p:nvSpPr>
          <p:cNvPr id="5" name="Content Placeholder 4"/>
          <p:cNvSpPr>
            <a:spLocks noGrp="1"/>
          </p:cNvSpPr>
          <p:nvPr>
            <p:ph sz="quarter" idx="2"/>
          </p:nvPr>
        </p:nvSpPr>
        <p:spPr/>
        <p:txBody>
          <a:bodyPr/>
          <a:lstStyle/>
          <a:p>
            <a:pPr marL="118872" indent="0">
              <a:buNone/>
            </a:pPr>
            <a:r>
              <a:rPr lang="en-US" dirty="0" smtClean="0"/>
              <a:t>String[] </a:t>
            </a:r>
            <a:r>
              <a:rPr lang="en-US" dirty="0" err="1" smtClean="0"/>
              <a:t>arr</a:t>
            </a:r>
            <a:r>
              <a:rPr lang="en-US" dirty="0" smtClean="0"/>
              <a:t> = new String[10];</a:t>
            </a:r>
            <a:br>
              <a:rPr lang="en-US" dirty="0" smtClean="0"/>
            </a:br>
            <a:r>
              <a:rPr lang="en-US" dirty="0" smtClean="0"/>
              <a:t>…</a:t>
            </a:r>
            <a:br>
              <a:rPr lang="en-US" dirty="0" smtClean="0"/>
            </a:br>
            <a:r>
              <a:rPr lang="en-US" dirty="0" smtClean="0"/>
              <a:t>//insert Strings into array</a:t>
            </a:r>
            <a:br>
              <a:rPr lang="en-US" dirty="0" smtClean="0"/>
            </a:br>
            <a:r>
              <a:rPr lang="en-US" dirty="0" smtClean="0"/>
              <a:t>…</a:t>
            </a:r>
            <a:br>
              <a:rPr lang="en-US" dirty="0" smtClean="0"/>
            </a:br>
            <a:r>
              <a:rPr lang="en-US" dirty="0" smtClean="0"/>
              <a:t>for(String x : </a:t>
            </a:r>
            <a:r>
              <a:rPr lang="en-US" dirty="0" err="1" smtClean="0"/>
              <a:t>arr</a:t>
            </a:r>
            <a:r>
              <a:rPr lang="en-US" dirty="0" smtClean="0"/>
              <a:t>)</a:t>
            </a:r>
            <a:br>
              <a:rPr lang="en-US" dirty="0" smtClean="0"/>
            </a:br>
            <a:r>
              <a:rPr lang="en-US" dirty="0" smtClean="0"/>
              <a:t>{</a:t>
            </a:r>
            <a:r>
              <a:rPr lang="en-US" dirty="0"/>
              <a:t/>
            </a:r>
            <a:br>
              <a:rPr lang="en-US" dirty="0"/>
            </a:br>
            <a:r>
              <a:rPr lang="en-US" dirty="0" smtClean="0"/>
              <a:t>    </a:t>
            </a:r>
            <a:r>
              <a:rPr lang="en-US" dirty="0" err="1" smtClean="0"/>
              <a:t>System.out.println</a:t>
            </a:r>
            <a:r>
              <a:rPr lang="en-US" dirty="0" smtClean="0"/>
              <a:t>(x);</a:t>
            </a:r>
            <a:br>
              <a:rPr lang="en-US" dirty="0" smtClean="0"/>
            </a:br>
            <a:r>
              <a:rPr lang="en-US" dirty="0" smtClean="0"/>
              <a:t>}</a:t>
            </a:r>
            <a:br>
              <a:rPr lang="en-US" dirty="0" smtClean="0"/>
            </a:br>
            <a:endParaRPr lang="en-US" dirty="0" smtClean="0"/>
          </a:p>
        </p:txBody>
      </p:sp>
      <p:sp>
        <p:nvSpPr>
          <p:cNvPr id="7" name="Content Placeholder 6"/>
          <p:cNvSpPr>
            <a:spLocks noGrp="1"/>
          </p:cNvSpPr>
          <p:nvPr>
            <p:ph sz="quarter" idx="4"/>
          </p:nvPr>
        </p:nvSpPr>
        <p:spPr/>
        <p:txBody>
          <a:bodyPr/>
          <a:lstStyle/>
          <a:p>
            <a:pPr marL="118872" indent="0">
              <a:buNone/>
            </a:pPr>
            <a:r>
              <a:rPr lang="en-US" dirty="0" err="1" smtClean="0"/>
              <a:t>ArrayList</a:t>
            </a:r>
            <a:r>
              <a:rPr lang="en-US" dirty="0" smtClean="0"/>
              <a:t>&lt;String&gt; </a:t>
            </a:r>
            <a:r>
              <a:rPr lang="en-US" dirty="0" err="1" smtClean="0"/>
              <a:t>arrList</a:t>
            </a:r>
            <a:r>
              <a:rPr lang="en-US" dirty="0" smtClean="0"/>
              <a:t> </a:t>
            </a:r>
            <a:r>
              <a:rPr lang="en-US" dirty="0"/>
              <a:t>= new </a:t>
            </a:r>
            <a:r>
              <a:rPr lang="en-US" dirty="0" err="1" smtClean="0"/>
              <a:t>ArrayList</a:t>
            </a:r>
            <a:r>
              <a:rPr lang="en-US" dirty="0" smtClean="0"/>
              <a:t>&lt;String&gt;();</a:t>
            </a:r>
            <a:r>
              <a:rPr lang="en-US" dirty="0"/>
              <a:t/>
            </a:r>
            <a:br>
              <a:rPr lang="en-US" dirty="0"/>
            </a:br>
            <a:r>
              <a:rPr lang="en-US" dirty="0"/>
              <a:t>…</a:t>
            </a:r>
            <a:br>
              <a:rPr lang="en-US" dirty="0"/>
            </a:br>
            <a:r>
              <a:rPr lang="en-US" dirty="0"/>
              <a:t>//insert Strings into </a:t>
            </a:r>
            <a:r>
              <a:rPr lang="en-US" dirty="0" err="1" smtClean="0"/>
              <a:t>ArrayList</a:t>
            </a:r>
            <a:r>
              <a:rPr lang="en-US" dirty="0"/>
              <a:t/>
            </a:r>
            <a:br>
              <a:rPr lang="en-US" dirty="0"/>
            </a:br>
            <a:r>
              <a:rPr lang="en-US" dirty="0"/>
              <a:t>…</a:t>
            </a:r>
            <a:br>
              <a:rPr lang="en-US" dirty="0"/>
            </a:br>
            <a:r>
              <a:rPr lang="en-US" dirty="0" smtClean="0"/>
              <a:t>for(String x : </a:t>
            </a:r>
            <a:r>
              <a:rPr lang="en-US" dirty="0" err="1" smtClean="0"/>
              <a:t>arrList</a:t>
            </a:r>
            <a:r>
              <a:rPr lang="en-US" dirty="0" smtClean="0"/>
              <a:t>)</a:t>
            </a:r>
            <a:r>
              <a:rPr lang="en-US" dirty="0"/>
              <a:t/>
            </a:r>
            <a:br>
              <a:rPr lang="en-US" dirty="0"/>
            </a:br>
            <a:r>
              <a:rPr lang="en-US" dirty="0"/>
              <a:t>{</a:t>
            </a:r>
            <a:br>
              <a:rPr lang="en-US" dirty="0"/>
            </a:br>
            <a:r>
              <a:rPr lang="en-US" dirty="0"/>
              <a:t> </a:t>
            </a:r>
            <a:r>
              <a:rPr lang="en-US" dirty="0" err="1" smtClean="0"/>
              <a:t>System.out.println</a:t>
            </a:r>
            <a:r>
              <a:rPr lang="en-US" dirty="0" smtClean="0"/>
              <a:t>(x);</a:t>
            </a:r>
            <a:r>
              <a:rPr lang="en-US" dirty="0"/>
              <a:t/>
            </a:r>
            <a:br>
              <a:rPr lang="en-US" dirty="0"/>
            </a:br>
            <a:r>
              <a:rPr lang="en-US" dirty="0"/>
              <a:t>}</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650" y="5562600"/>
            <a:ext cx="140335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0390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representation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Decimal – base 10 – regular numbers</a:t>
                </a:r>
              </a:p>
              <a:p>
                <a:r>
                  <a:rPr lang="en-US" dirty="0" smtClean="0"/>
                  <a:t>Binary – base 2 – zeros and ones</a:t>
                </a:r>
              </a:p>
              <a:p>
                <a:r>
                  <a:rPr lang="en-US" dirty="0" smtClean="0"/>
                  <a:t>Hexadecimal – base 16 – 0-F</a:t>
                </a:r>
              </a:p>
              <a:p>
                <a:r>
                  <a:rPr lang="en-US" dirty="0" smtClean="0"/>
                  <a:t>Octal – base 8 – 0-7</a:t>
                </a:r>
                <a:endParaRPr lang="en-US" dirty="0"/>
              </a:p>
              <a:p>
                <a14:m>
                  <m:oMath xmlns:m="http://schemas.openxmlformats.org/officeDocument/2006/math">
                    <m:r>
                      <a:rPr lang="en-US" b="0" i="1" smtClean="0">
                        <a:latin typeface="Cambria Math"/>
                      </a:rPr>
                      <m:t>𝑒</m:t>
                    </m:r>
                    <m:r>
                      <a:rPr lang="en-US" b="0" i="1" smtClean="0">
                        <a:latin typeface="Cambria Math"/>
                      </a:rPr>
                      <m:t>.</m:t>
                    </m:r>
                    <m:r>
                      <a:rPr lang="en-US" b="0" i="1" smtClean="0">
                        <a:latin typeface="Cambria Math"/>
                      </a:rPr>
                      <m:t>𝑔</m:t>
                    </m:r>
                    <m:r>
                      <a:rPr lang="en-US" b="0" i="1" smtClean="0">
                        <a:latin typeface="Cambria Math"/>
                      </a:rPr>
                      <m:t>. </m:t>
                    </m:r>
                    <m:sSub>
                      <m:sSubPr>
                        <m:ctrlPr>
                          <a:rPr lang="en-US" i="1" smtClean="0">
                            <a:latin typeface="Cambria Math"/>
                          </a:rPr>
                        </m:ctrlPr>
                      </m:sSubPr>
                      <m:e>
                        <m:r>
                          <a:rPr lang="en-US" b="0" i="1" smtClean="0">
                            <a:latin typeface="Cambria Math"/>
                          </a:rPr>
                          <m:t>25</m:t>
                        </m:r>
                      </m:e>
                      <m:sub>
                        <m:r>
                          <a:rPr lang="en-US" b="0" i="1" smtClean="0">
                            <a:latin typeface="Cambria Math"/>
                          </a:rPr>
                          <m:t>𝑑𝑒𝑐</m:t>
                        </m:r>
                      </m:sub>
                    </m:sSub>
                  </m:oMath>
                </a14:m>
                <a:endParaRPr lang="en-US" b="0" i="1" dirty="0" smtClean="0">
                  <a:latin typeface="Cambria Math"/>
                </a:endParaRPr>
              </a:p>
              <a:p>
                <a:pPr lvl="1"/>
                <a14:m>
                  <m:oMath xmlns:m="http://schemas.openxmlformats.org/officeDocument/2006/math">
                    <m:sSub>
                      <m:sSubPr>
                        <m:ctrlPr>
                          <a:rPr lang="en-US" i="1" smtClean="0">
                            <a:latin typeface="Cambria Math"/>
                          </a:rPr>
                        </m:ctrlPr>
                      </m:sSubPr>
                      <m:e>
                        <m:r>
                          <a:rPr lang="en-US" b="0" i="1" smtClean="0">
                            <a:latin typeface="Cambria Math"/>
                          </a:rPr>
                          <m:t>11001</m:t>
                        </m:r>
                      </m:e>
                      <m:sub>
                        <m:r>
                          <a:rPr lang="en-US" b="0" i="1" smtClean="0">
                            <a:latin typeface="Cambria Math"/>
                          </a:rPr>
                          <m:t>𝑏𝑖𝑛</m:t>
                        </m:r>
                      </m:sub>
                    </m:sSub>
                  </m:oMath>
                </a14:m>
                <a:endParaRPr lang="en-US" b="0" i="1" dirty="0" smtClean="0">
                  <a:latin typeface="Cambria Math"/>
                </a:endParaRPr>
              </a:p>
              <a:p>
                <a:pPr lvl="1"/>
                <a14:m>
                  <m:oMath xmlns:m="http://schemas.openxmlformats.org/officeDocument/2006/math">
                    <m:sSub>
                      <m:sSubPr>
                        <m:ctrlPr>
                          <a:rPr lang="en-US" i="1" smtClean="0">
                            <a:latin typeface="Cambria Math"/>
                          </a:rPr>
                        </m:ctrlPr>
                      </m:sSubPr>
                      <m:e>
                        <m:r>
                          <a:rPr lang="en-US" b="0" i="1" smtClean="0">
                            <a:latin typeface="Cambria Math"/>
                          </a:rPr>
                          <m:t>19</m:t>
                        </m:r>
                      </m:e>
                      <m:sub>
                        <m:r>
                          <a:rPr lang="en-US" b="0" i="1" smtClean="0">
                            <a:latin typeface="Cambria Math"/>
                          </a:rPr>
                          <m:t>h𝑒𝑥</m:t>
                        </m:r>
                      </m:sub>
                    </m:sSub>
                  </m:oMath>
                </a14:m>
                <a:endParaRPr lang="en-US" b="0" i="1" dirty="0" smtClean="0">
                  <a:latin typeface="Cambria Math"/>
                </a:endParaRPr>
              </a:p>
              <a:p>
                <a:pPr lvl="1"/>
                <a14:m>
                  <m:oMath xmlns:m="http://schemas.openxmlformats.org/officeDocument/2006/math">
                    <m:sSub>
                      <m:sSubPr>
                        <m:ctrlPr>
                          <a:rPr lang="en-US" i="1" smtClean="0">
                            <a:latin typeface="Cambria Math"/>
                          </a:rPr>
                        </m:ctrlPr>
                      </m:sSubPr>
                      <m:e>
                        <m:r>
                          <a:rPr lang="en-US" b="0" i="1" smtClean="0">
                            <a:latin typeface="Cambria Math"/>
                          </a:rPr>
                          <m:t>31</m:t>
                        </m:r>
                      </m:e>
                      <m:sub>
                        <m:r>
                          <a:rPr lang="en-US" b="0" i="1" smtClean="0">
                            <a:latin typeface="Cambria Math"/>
                          </a:rPr>
                          <m:t>𝑜𝑐𝑡</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752"/>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153" y="5229225"/>
            <a:ext cx="157162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82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vs. </a:t>
            </a:r>
            <a:r>
              <a:rPr lang="en-US" dirty="0" err="1" smtClean="0"/>
              <a:t>ArrayList</a:t>
            </a:r>
            <a:endParaRPr lang="en-US" dirty="0"/>
          </a:p>
        </p:txBody>
      </p:sp>
      <p:sp>
        <p:nvSpPr>
          <p:cNvPr id="4" name="Text Placeholder 3"/>
          <p:cNvSpPr>
            <a:spLocks noGrp="1"/>
          </p:cNvSpPr>
          <p:nvPr>
            <p:ph type="body" idx="1"/>
          </p:nvPr>
        </p:nvSpPr>
        <p:spPr/>
        <p:txBody>
          <a:bodyPr/>
          <a:lstStyle/>
          <a:p>
            <a:r>
              <a:rPr lang="en-US" dirty="0" smtClean="0"/>
              <a:t>Arrays</a:t>
            </a:r>
            <a:endParaRPr lang="en-US" dirty="0"/>
          </a:p>
        </p:txBody>
      </p:sp>
      <p:sp>
        <p:nvSpPr>
          <p:cNvPr id="6" name="Text Placeholder 5"/>
          <p:cNvSpPr>
            <a:spLocks noGrp="1"/>
          </p:cNvSpPr>
          <p:nvPr>
            <p:ph type="body" sz="half" idx="3"/>
          </p:nvPr>
        </p:nvSpPr>
        <p:spPr/>
        <p:txBody>
          <a:bodyPr/>
          <a:lstStyle/>
          <a:p>
            <a:r>
              <a:rPr lang="en-US" dirty="0" err="1" smtClean="0"/>
              <a:t>ArrayList</a:t>
            </a:r>
            <a:endParaRPr lang="en-US" dirty="0"/>
          </a:p>
        </p:txBody>
      </p:sp>
      <p:sp>
        <p:nvSpPr>
          <p:cNvPr id="5" name="Content Placeholder 4"/>
          <p:cNvSpPr>
            <a:spLocks noGrp="1"/>
          </p:cNvSpPr>
          <p:nvPr>
            <p:ph sz="quarter" idx="2"/>
          </p:nvPr>
        </p:nvSpPr>
        <p:spPr/>
        <p:txBody>
          <a:bodyPr/>
          <a:lstStyle/>
          <a:p>
            <a:pPr marL="118872" indent="0">
              <a:buNone/>
            </a:pPr>
            <a:r>
              <a:rPr lang="en-US" dirty="0" smtClean="0"/>
              <a:t>Fixed length, set when it is created</a:t>
            </a:r>
            <a:r>
              <a:rPr lang="en-US" dirty="0"/>
              <a:t/>
            </a:r>
            <a:br>
              <a:rPr lang="en-US" dirty="0"/>
            </a:br>
            <a:r>
              <a:rPr lang="en-US" dirty="0" smtClean="0"/>
              <a:t/>
            </a:r>
            <a:br>
              <a:rPr lang="en-US" dirty="0" smtClean="0"/>
            </a:br>
            <a:r>
              <a:rPr lang="en-US" dirty="0" smtClean="0"/>
              <a:t>Must keep track of last slot if array is not full</a:t>
            </a:r>
            <a:br>
              <a:rPr lang="en-US" dirty="0" smtClean="0"/>
            </a:br>
            <a:r>
              <a:rPr lang="en-US" dirty="0" smtClean="0"/>
              <a:t/>
            </a:r>
            <a:br>
              <a:rPr lang="en-US" dirty="0" smtClean="0"/>
            </a:br>
            <a:r>
              <a:rPr lang="en-US" dirty="0" smtClean="0"/>
              <a:t>Must write code to shift elements if you want to insert or delete</a:t>
            </a:r>
          </a:p>
        </p:txBody>
      </p:sp>
      <p:sp>
        <p:nvSpPr>
          <p:cNvPr id="7" name="Content Placeholder 6"/>
          <p:cNvSpPr>
            <a:spLocks noGrp="1"/>
          </p:cNvSpPr>
          <p:nvPr>
            <p:ph sz="quarter" idx="4"/>
          </p:nvPr>
        </p:nvSpPr>
        <p:spPr/>
        <p:txBody>
          <a:bodyPr>
            <a:normAutofit lnSpcReduction="10000"/>
          </a:bodyPr>
          <a:lstStyle/>
          <a:p>
            <a:pPr marL="118872" indent="0">
              <a:buNone/>
            </a:pPr>
            <a:r>
              <a:rPr lang="en-US" dirty="0" smtClean="0"/>
              <a:t>Shrinks and grows as needed</a:t>
            </a:r>
            <a:br>
              <a:rPr lang="en-US" dirty="0" smtClean="0"/>
            </a:br>
            <a:r>
              <a:rPr lang="en-US" dirty="0" smtClean="0"/>
              <a:t/>
            </a:r>
            <a:br>
              <a:rPr lang="en-US" dirty="0" smtClean="0"/>
            </a:br>
            <a:r>
              <a:rPr lang="en-US" dirty="0" smtClean="0"/>
              <a:t/>
            </a:r>
            <a:br>
              <a:rPr lang="en-US" dirty="0" smtClean="0"/>
            </a:br>
            <a:r>
              <a:rPr lang="en-US" dirty="0" smtClean="0"/>
              <a:t>Last slot is always </a:t>
            </a:r>
            <a:r>
              <a:rPr lang="en-US" dirty="0" err="1" smtClean="0"/>
              <a:t>arrList.size</a:t>
            </a:r>
            <a:r>
              <a:rPr lang="en-US" dirty="0" smtClean="0"/>
              <a:t>()-1</a:t>
            </a:r>
            <a:br>
              <a:rPr lang="en-US" dirty="0" smtClean="0"/>
            </a:br>
            <a:r>
              <a:rPr lang="en-US" dirty="0" smtClean="0"/>
              <a:t/>
            </a:r>
            <a:br>
              <a:rPr lang="en-US" dirty="0" smtClean="0"/>
            </a:br>
            <a:r>
              <a:rPr lang="en-US" dirty="0" smtClean="0"/>
              <a:t>Insert with just</a:t>
            </a:r>
            <a:br>
              <a:rPr lang="en-US" dirty="0" smtClean="0"/>
            </a:br>
            <a:r>
              <a:rPr lang="en-US" dirty="0" err="1" smtClean="0"/>
              <a:t>arrList.add</a:t>
            </a:r>
            <a:r>
              <a:rPr lang="en-US" dirty="0" smtClean="0"/>
              <a:t>(object)</a:t>
            </a:r>
            <a:br>
              <a:rPr lang="en-US" dirty="0" smtClean="0"/>
            </a:br>
            <a:r>
              <a:rPr lang="en-US" dirty="0" smtClean="0"/>
              <a:t>Delete with just </a:t>
            </a:r>
            <a:r>
              <a:rPr lang="en-US" dirty="0" err="1" smtClean="0"/>
              <a:t>arrList.remove</a:t>
            </a:r>
            <a:r>
              <a:rPr lang="en-US" dirty="0" smtClean="0"/>
              <a:t>(</a:t>
            </a:r>
            <a:r>
              <a:rPr lang="en-US" dirty="0" err="1" smtClean="0"/>
              <a:t>objectIndex</a:t>
            </a:r>
            <a:r>
              <a:rPr lang="en-US" dirty="0" smtClean="0"/>
              <a:t>) or </a:t>
            </a:r>
            <a:r>
              <a:rPr lang="en-US" dirty="0" err="1" smtClean="0"/>
              <a:t>arrList.remove</a:t>
            </a:r>
            <a:r>
              <a:rPr lang="en-US" dirty="0" smtClean="0"/>
              <a:t>(object)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2912" y="6029324"/>
            <a:ext cx="1081088"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6882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and Delete</a:t>
            </a:r>
            <a:endParaRPr lang="en-US" dirty="0"/>
          </a:p>
        </p:txBody>
      </p:sp>
      <p:sp>
        <p:nvSpPr>
          <p:cNvPr id="3" name="Content Placeholder 2"/>
          <p:cNvSpPr>
            <a:spLocks noGrp="1"/>
          </p:cNvSpPr>
          <p:nvPr>
            <p:ph idx="1"/>
          </p:nvPr>
        </p:nvSpPr>
        <p:spPr/>
        <p:txBody>
          <a:bodyPr/>
          <a:lstStyle/>
          <a:p>
            <a:r>
              <a:rPr lang="en-US" dirty="0"/>
              <a:t>If asked to insert or delete for arrays, you’ll likely need to create a new array</a:t>
            </a:r>
          </a:p>
          <a:p>
            <a:r>
              <a:rPr lang="en-US" dirty="0" smtClean="0"/>
              <a:t>More likely asked about </a:t>
            </a:r>
            <a:r>
              <a:rPr lang="en-US" dirty="0" err="1" smtClean="0"/>
              <a:t>ArrayLists</a:t>
            </a:r>
            <a:endParaRPr lang="en-US" dirty="0" smtClean="0"/>
          </a:p>
          <a:p>
            <a:pPr lvl="1"/>
            <a:r>
              <a:rPr lang="en-US" dirty="0" err="1" smtClean="0"/>
              <a:t>ArrayLists</a:t>
            </a:r>
            <a:r>
              <a:rPr lang="en-US" dirty="0" smtClean="0"/>
              <a:t> can change length more easily</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0" y="5000625"/>
            <a:ext cx="21907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6386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ArrayList</a:t>
            </a:r>
            <a:r>
              <a:rPr lang="en-US" dirty="0" smtClean="0"/>
              <a:t> Question</a:t>
            </a:r>
            <a:endParaRPr lang="en-US" dirty="0"/>
          </a:p>
        </p:txBody>
      </p:sp>
      <p:sp>
        <p:nvSpPr>
          <p:cNvPr id="8" name="Content Placeholder 7"/>
          <p:cNvSpPr>
            <a:spLocks noGrp="1"/>
          </p:cNvSpPr>
          <p:nvPr>
            <p:ph sz="half" idx="1"/>
          </p:nvPr>
        </p:nvSpPr>
        <p:spPr>
          <a:xfrm>
            <a:off x="457200" y="1600200"/>
            <a:ext cx="4800600" cy="4525963"/>
          </a:xfrm>
        </p:spPr>
        <p:txBody>
          <a:bodyPr>
            <a:normAutofit/>
          </a:bodyPr>
          <a:lstStyle/>
          <a:p>
            <a:r>
              <a:rPr lang="en-US" dirty="0" err="1" smtClean="0"/>
              <a:t>ArrayList</a:t>
            </a:r>
            <a:r>
              <a:rPr lang="en-US" dirty="0" smtClean="0"/>
              <a:t>&lt;String&gt; items = </a:t>
            </a:r>
            <a:br>
              <a:rPr lang="en-US" dirty="0" smtClean="0"/>
            </a:br>
            <a:r>
              <a:rPr lang="en-US" dirty="0" smtClean="0"/>
              <a:t>	new </a:t>
            </a:r>
            <a:r>
              <a:rPr lang="en-US" dirty="0" err="1" smtClean="0"/>
              <a:t>ArrayList</a:t>
            </a:r>
            <a:r>
              <a:rPr lang="en-US" dirty="0" smtClean="0"/>
              <a:t>&lt;String&gt;();</a:t>
            </a:r>
            <a:br>
              <a:rPr lang="en-US" dirty="0" smtClean="0"/>
            </a:br>
            <a:r>
              <a:rPr lang="en-US" dirty="0" err="1" smtClean="0"/>
              <a:t>items.add</a:t>
            </a:r>
            <a:r>
              <a:rPr lang="en-US" dirty="0" smtClean="0"/>
              <a:t>(“A”);</a:t>
            </a:r>
            <a:br>
              <a:rPr lang="en-US" dirty="0" smtClean="0"/>
            </a:br>
            <a:r>
              <a:rPr lang="en-US" dirty="0" err="1" smtClean="0"/>
              <a:t>items.add</a:t>
            </a:r>
            <a:r>
              <a:rPr lang="en-US" dirty="0" smtClean="0"/>
              <a:t>(“B”);</a:t>
            </a:r>
            <a:br>
              <a:rPr lang="en-US" dirty="0" smtClean="0"/>
            </a:br>
            <a:r>
              <a:rPr lang="en-US" dirty="0" err="1" smtClean="0"/>
              <a:t>items.add</a:t>
            </a:r>
            <a:r>
              <a:rPr lang="en-US" dirty="0" smtClean="0"/>
              <a:t>(“C”);</a:t>
            </a:r>
            <a:br>
              <a:rPr lang="en-US" dirty="0" smtClean="0"/>
            </a:br>
            <a:r>
              <a:rPr lang="en-US" dirty="0" err="1" smtClean="0"/>
              <a:t>items.add</a:t>
            </a:r>
            <a:r>
              <a:rPr lang="en-US" dirty="0" smtClean="0"/>
              <a:t>(0, “D”);</a:t>
            </a:r>
            <a:br>
              <a:rPr lang="en-US" dirty="0" smtClean="0"/>
            </a:br>
            <a:r>
              <a:rPr lang="en-US" dirty="0" err="1" smtClean="0"/>
              <a:t>items.remove</a:t>
            </a:r>
            <a:r>
              <a:rPr lang="en-US" dirty="0" smtClean="0"/>
              <a:t>(3);</a:t>
            </a:r>
            <a:br>
              <a:rPr lang="en-US" dirty="0" smtClean="0"/>
            </a:br>
            <a:r>
              <a:rPr lang="en-US" dirty="0" err="1" smtClean="0"/>
              <a:t>items.add</a:t>
            </a:r>
            <a:r>
              <a:rPr lang="en-US" dirty="0" smtClean="0"/>
              <a:t>(0, “E”);</a:t>
            </a:r>
            <a:br>
              <a:rPr lang="en-US" dirty="0" smtClean="0"/>
            </a:br>
            <a:r>
              <a:rPr lang="en-US" dirty="0" err="1" smtClean="0"/>
              <a:t>System.out.println</a:t>
            </a:r>
            <a:r>
              <a:rPr lang="en-US" dirty="0" smtClean="0"/>
              <a:t>(items);</a:t>
            </a:r>
            <a:endParaRPr lang="en-US" dirty="0"/>
          </a:p>
        </p:txBody>
      </p:sp>
      <p:sp>
        <p:nvSpPr>
          <p:cNvPr id="9" name="Content Placeholder 8"/>
          <p:cNvSpPr>
            <a:spLocks noGrp="1"/>
          </p:cNvSpPr>
          <p:nvPr>
            <p:ph sz="half" idx="2"/>
          </p:nvPr>
        </p:nvSpPr>
        <p:spPr>
          <a:xfrm>
            <a:off x="5334000" y="1600200"/>
            <a:ext cx="3352800" cy="4525963"/>
          </a:xfrm>
        </p:spPr>
        <p:txBody>
          <a:bodyPr>
            <a:normAutofit/>
          </a:bodyPr>
          <a:lstStyle/>
          <a:p>
            <a:pPr marL="514350" indent="-514350">
              <a:buFont typeface="+mj-lt"/>
              <a:buAutoNum type="alphaUcPeriod"/>
            </a:pPr>
            <a:r>
              <a:rPr lang="en-US" dirty="0" smtClean="0"/>
              <a:t>[A, B, C, E]</a:t>
            </a:r>
          </a:p>
          <a:p>
            <a:pPr marL="514350" indent="-514350">
              <a:buFont typeface="+mj-lt"/>
              <a:buAutoNum type="alphaUcPeriod"/>
            </a:pPr>
            <a:r>
              <a:rPr lang="en-US" dirty="0" smtClean="0"/>
              <a:t>[A, B, D, E]</a:t>
            </a:r>
          </a:p>
          <a:p>
            <a:pPr marL="514350" indent="-514350">
              <a:buFont typeface="+mj-lt"/>
              <a:buAutoNum type="alphaUcPeriod"/>
            </a:pPr>
            <a:r>
              <a:rPr lang="en-US" dirty="0" smtClean="0"/>
              <a:t>[E, D, A, B]</a:t>
            </a:r>
          </a:p>
          <a:p>
            <a:pPr marL="514350" indent="-514350">
              <a:buFont typeface="+mj-lt"/>
              <a:buAutoNum type="alphaUcPeriod"/>
            </a:pPr>
            <a:r>
              <a:rPr lang="en-US" dirty="0" smtClean="0"/>
              <a:t>[E, D, A, C]</a:t>
            </a:r>
          </a:p>
          <a:p>
            <a:pPr marL="514350" indent="-514350">
              <a:buFont typeface="+mj-lt"/>
              <a:buAutoNum type="alphaUcPeriod"/>
            </a:pPr>
            <a:r>
              <a:rPr lang="en-US" dirty="0" smtClean="0"/>
              <a:t>[E, D, C, B]</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520" y="5080635"/>
            <a:ext cx="19050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93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9">
                                            <p:txEl>
                                              <p:pRg st="2" end="2"/>
                                            </p:txEl>
                                          </p:spTgt>
                                        </p:tgtEl>
                                        <p:attrNameLst>
                                          <p:attrName>style.color</p:attrName>
                                        </p:attrNameLst>
                                      </p:cBhvr>
                                      <p:to>
                                        <a:schemeClr val="accent2"/>
                                      </p:to>
                                    </p:animClr>
                                    <p:animClr clrSpc="rgb" dir="cw">
                                      <p:cBhvr>
                                        <p:cTn id="7" dur="500" fill="hold"/>
                                        <p:tgtEl>
                                          <p:spTgt spid="9">
                                            <p:txEl>
                                              <p:pRg st="2" end="2"/>
                                            </p:txEl>
                                          </p:spTgt>
                                        </p:tgtEl>
                                        <p:attrNameLst>
                                          <p:attrName>fillcolor</p:attrName>
                                        </p:attrNameLst>
                                      </p:cBhvr>
                                      <p:to>
                                        <a:schemeClr val="accent2"/>
                                      </p:to>
                                    </p:animClr>
                                    <p:set>
                                      <p:cBhvr>
                                        <p:cTn id="8" dur="500" fill="hold"/>
                                        <p:tgtEl>
                                          <p:spTgt spid="9">
                                            <p:txEl>
                                              <p:pRg st="2" end="2"/>
                                            </p:txEl>
                                          </p:spTgt>
                                        </p:tgtEl>
                                        <p:attrNameLst>
                                          <p:attrName>fill.type</p:attrName>
                                        </p:attrNameLst>
                                      </p:cBhvr>
                                      <p:to>
                                        <p:strVal val="solid"/>
                                      </p:to>
                                    </p:set>
                                    <p:set>
                                      <p:cBhvr>
                                        <p:cTn id="9" dur="500" fill="hold"/>
                                        <p:tgtEl>
                                          <p:spTgt spid="9">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Another </a:t>
            </a:r>
            <a:r>
              <a:rPr lang="en-US" dirty="0" err="1" smtClean="0"/>
              <a:t>ArrayList</a:t>
            </a:r>
            <a:r>
              <a:rPr lang="en-US" dirty="0" smtClean="0"/>
              <a:t> Question</a:t>
            </a:r>
            <a:endParaRPr lang="en-US" dirty="0"/>
          </a:p>
        </p:txBody>
      </p:sp>
      <p:sp>
        <p:nvSpPr>
          <p:cNvPr id="6" name="Content Placeholder 5"/>
          <p:cNvSpPr>
            <a:spLocks noGrp="1"/>
          </p:cNvSpPr>
          <p:nvPr>
            <p:ph idx="1"/>
          </p:nvPr>
        </p:nvSpPr>
        <p:spPr/>
        <p:txBody>
          <a:bodyPr>
            <a:normAutofit fontScale="92500" lnSpcReduction="20000"/>
          </a:bodyPr>
          <a:lstStyle/>
          <a:p>
            <a:pPr marL="0" indent="0">
              <a:buNone/>
            </a:pPr>
            <a:r>
              <a:rPr lang="en-US" dirty="0" smtClean="0"/>
              <a:t>public void replace(</a:t>
            </a:r>
            <a:r>
              <a:rPr lang="en-US" dirty="0" err="1" smtClean="0"/>
              <a:t>ArrayList</a:t>
            </a:r>
            <a:r>
              <a:rPr lang="en-US" dirty="0" smtClean="0"/>
              <a:t>&lt;String&gt; </a:t>
            </a:r>
            <a:r>
              <a:rPr lang="en-US" dirty="0" err="1" smtClean="0"/>
              <a:t>nameList</a:t>
            </a:r>
            <a:r>
              <a:rPr lang="en-US" dirty="0" smtClean="0"/>
              <a:t>,</a:t>
            </a:r>
            <a:br>
              <a:rPr lang="en-US" dirty="0" smtClean="0"/>
            </a:br>
            <a:r>
              <a:rPr lang="en-US" dirty="0" smtClean="0"/>
              <a:t>			String name, String </a:t>
            </a:r>
            <a:r>
              <a:rPr lang="en-US" dirty="0" err="1" smtClean="0"/>
              <a:t>newValue</a:t>
            </a:r>
            <a:r>
              <a:rPr lang="en-US" dirty="0" smtClean="0"/>
              <a:t>) {</a:t>
            </a:r>
            <a:br>
              <a:rPr lang="en-US" dirty="0" smtClean="0"/>
            </a:br>
            <a:r>
              <a:rPr lang="en-US" dirty="0" smtClean="0"/>
              <a:t>    for (</a:t>
            </a:r>
            <a:r>
              <a:rPr lang="en-US" dirty="0" err="1" smtClean="0"/>
              <a:t>int</a:t>
            </a:r>
            <a:r>
              <a:rPr lang="en-US" dirty="0" smtClean="0"/>
              <a:t> j = 0; j&lt;</a:t>
            </a:r>
            <a:r>
              <a:rPr lang="en-US" dirty="0" err="1" smtClean="0"/>
              <a:t>nameList.size</a:t>
            </a:r>
            <a:r>
              <a:rPr lang="en-US" dirty="0" smtClean="0"/>
              <a:t>(); j++) {</a:t>
            </a:r>
            <a:br>
              <a:rPr lang="en-US" dirty="0" smtClean="0"/>
            </a:br>
            <a:r>
              <a:rPr lang="en-US" dirty="0" smtClean="0"/>
              <a:t>        if( </a:t>
            </a:r>
            <a:r>
              <a:rPr lang="en-US" b="1" dirty="0" smtClean="0"/>
              <a:t>/* expression */ </a:t>
            </a:r>
            <a:r>
              <a:rPr lang="en-US" dirty="0" smtClean="0"/>
              <a:t>)</a:t>
            </a:r>
            <a:br>
              <a:rPr lang="en-US" dirty="0" smtClean="0"/>
            </a:br>
            <a:r>
              <a:rPr lang="en-US" dirty="0" smtClean="0"/>
              <a:t>            </a:t>
            </a:r>
            <a:r>
              <a:rPr lang="en-US" dirty="0" err="1" smtClean="0"/>
              <a:t>nameList.set</a:t>
            </a:r>
            <a:r>
              <a:rPr lang="en-US" dirty="0" smtClean="0"/>
              <a:t>(j, </a:t>
            </a:r>
            <a:r>
              <a:rPr lang="en-US" dirty="0" err="1" smtClean="0"/>
              <a:t>newValue</a:t>
            </a:r>
            <a:r>
              <a:rPr lang="en-US" dirty="0" smtClean="0"/>
              <a:t>);</a:t>
            </a:r>
            <a:br>
              <a:rPr lang="en-US" dirty="0" smtClean="0"/>
            </a:br>
            <a:r>
              <a:rPr lang="en-US" dirty="0" smtClean="0"/>
              <a:t>    }</a:t>
            </a:r>
            <a:br>
              <a:rPr lang="en-US" dirty="0" smtClean="0"/>
            </a:br>
            <a:r>
              <a:rPr lang="en-US" dirty="0" smtClean="0"/>
              <a:t>}</a:t>
            </a:r>
          </a:p>
          <a:p>
            <a:pPr marL="0" indent="0">
              <a:buNone/>
            </a:pPr>
            <a:r>
              <a:rPr lang="en-US" dirty="0" smtClean="0"/>
              <a:t>What should be used to replace </a:t>
            </a:r>
            <a:r>
              <a:rPr lang="en-US" b="1" dirty="0" smtClean="0"/>
              <a:t>/*expression*/ </a:t>
            </a:r>
            <a:r>
              <a:rPr lang="en-US" dirty="0" smtClean="0"/>
              <a:t>so that the </a:t>
            </a:r>
            <a:r>
              <a:rPr lang="en-US" b="1" dirty="0" smtClean="0"/>
              <a:t>replace</a:t>
            </a:r>
            <a:r>
              <a:rPr lang="en-US" dirty="0" smtClean="0"/>
              <a:t> method will replace all occurrences of </a:t>
            </a:r>
            <a:r>
              <a:rPr lang="en-US" b="1" dirty="0" smtClean="0"/>
              <a:t>name</a:t>
            </a:r>
            <a:r>
              <a:rPr lang="en-US" dirty="0" smtClean="0"/>
              <a:t> in </a:t>
            </a:r>
            <a:r>
              <a:rPr lang="en-US" b="1" dirty="0" err="1" smtClean="0"/>
              <a:t>nameList</a:t>
            </a:r>
            <a:r>
              <a:rPr lang="en-US" dirty="0" smtClean="0"/>
              <a:t> with </a:t>
            </a:r>
            <a:r>
              <a:rPr lang="en-US" b="1" dirty="0" err="1" smtClean="0"/>
              <a:t>newValue</a:t>
            </a:r>
            <a:r>
              <a:rPr lang="en-US" dirty="0" smtClean="0"/>
              <a:t>?</a:t>
            </a:r>
          </a:p>
          <a:p>
            <a:r>
              <a:rPr lang="en-US" dirty="0" err="1" smtClean="0"/>
              <a:t>nameList.get</a:t>
            </a:r>
            <a:r>
              <a:rPr lang="en-US" dirty="0" smtClean="0"/>
              <a:t>(j).equals(name)</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920" y="5562600"/>
            <a:ext cx="1386840" cy="128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21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removeAll</a:t>
            </a:r>
            <a:endParaRPr lang="en-US" dirty="0"/>
          </a:p>
        </p:txBody>
      </p:sp>
      <p:sp>
        <p:nvSpPr>
          <p:cNvPr id="3" name="Content Placeholder 2"/>
          <p:cNvSpPr>
            <a:spLocks noGrp="1"/>
          </p:cNvSpPr>
          <p:nvPr>
            <p:ph idx="1"/>
          </p:nvPr>
        </p:nvSpPr>
        <p:spPr/>
        <p:txBody>
          <a:bodyPr/>
          <a:lstStyle/>
          <a:p>
            <a:r>
              <a:rPr lang="en-US" dirty="0" smtClean="0"/>
              <a:t>Write the </a:t>
            </a:r>
            <a:r>
              <a:rPr lang="en-US" dirty="0" err="1" smtClean="0"/>
              <a:t>removeAll</a:t>
            </a:r>
            <a:r>
              <a:rPr lang="en-US" dirty="0" smtClean="0"/>
              <a:t> method that will remove all instances of String </a:t>
            </a:r>
            <a:r>
              <a:rPr lang="en-US" dirty="0" err="1" smtClean="0"/>
              <a:t>str</a:t>
            </a:r>
            <a:r>
              <a:rPr lang="en-US" dirty="0" smtClean="0"/>
              <a:t> from </a:t>
            </a:r>
            <a:r>
              <a:rPr lang="en-US" dirty="0" err="1" smtClean="0"/>
              <a:t>ArrayList</a:t>
            </a:r>
            <a:r>
              <a:rPr lang="en-US" dirty="0" smtClean="0"/>
              <a:t> </a:t>
            </a:r>
            <a:r>
              <a:rPr lang="en-US" dirty="0" err="1" smtClean="0"/>
              <a:t>arrList</a:t>
            </a:r>
            <a:r>
              <a:rPr lang="en-US" dirty="0" smtClean="0"/>
              <a:t> and return the number of items removed</a:t>
            </a:r>
          </a:p>
          <a:p>
            <a:endParaRPr lang="en-US" dirty="0" smtClean="0"/>
          </a:p>
          <a:p>
            <a:r>
              <a:rPr lang="en-US" dirty="0" smtClean="0"/>
              <a:t>public </a:t>
            </a:r>
            <a:r>
              <a:rPr lang="en-US" dirty="0" err="1" smtClean="0"/>
              <a:t>int</a:t>
            </a:r>
            <a:r>
              <a:rPr lang="en-US" dirty="0" smtClean="0"/>
              <a:t> </a:t>
            </a:r>
            <a:r>
              <a:rPr lang="en-US" dirty="0" err="1" smtClean="0"/>
              <a:t>removeAll</a:t>
            </a:r>
            <a:r>
              <a:rPr lang="en-US" dirty="0" smtClean="0"/>
              <a:t>(</a:t>
            </a:r>
            <a:r>
              <a:rPr lang="en-US" dirty="0" err="1" smtClean="0"/>
              <a:t>ArrayList</a:t>
            </a:r>
            <a:r>
              <a:rPr lang="en-US" dirty="0" smtClean="0"/>
              <a:t>&lt;String&gt; </a:t>
            </a:r>
            <a:r>
              <a:rPr lang="en-US" dirty="0" err="1" smtClean="0"/>
              <a:t>arrList</a:t>
            </a:r>
            <a:r>
              <a:rPr lang="en-US" dirty="0" smtClean="0"/>
              <a:t>, 						String </a:t>
            </a:r>
            <a:r>
              <a:rPr lang="en-US" dirty="0" err="1" smtClean="0"/>
              <a:t>str</a:t>
            </a:r>
            <a:r>
              <a:rPr lang="en-US" dirty="0" smtClean="0"/>
              <a:t>) {</a:t>
            </a:r>
            <a:br>
              <a:rPr lang="en-US" dirty="0" smtClean="0"/>
            </a:br>
            <a:r>
              <a:rPr lang="en-US" dirty="0" smtClean="0"/>
              <a:t>    /* complete this method */</a:t>
            </a:r>
            <a:br>
              <a:rPr lang="en-US" dirty="0" smtClean="0"/>
            </a:br>
            <a:r>
              <a:rPr lang="en-US" dirty="0" smtClean="0"/>
              <a: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5827395"/>
            <a:ext cx="24765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90233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removeAll</a:t>
            </a:r>
            <a:endParaRPr lang="en-US" dirty="0"/>
          </a:p>
        </p:txBody>
      </p:sp>
      <p:sp>
        <p:nvSpPr>
          <p:cNvPr id="3" name="Content Placeholder 2"/>
          <p:cNvSpPr>
            <a:spLocks noGrp="1"/>
          </p:cNvSpPr>
          <p:nvPr>
            <p:ph idx="1"/>
          </p:nvPr>
        </p:nvSpPr>
        <p:spPr/>
        <p:txBody>
          <a:bodyPr>
            <a:normAutofit lnSpcReduction="10000"/>
          </a:bodyPr>
          <a:lstStyle/>
          <a:p>
            <a:r>
              <a:rPr lang="en-US" dirty="0"/>
              <a:t>public </a:t>
            </a:r>
            <a:r>
              <a:rPr lang="en-US" dirty="0" err="1"/>
              <a:t>int</a:t>
            </a:r>
            <a:r>
              <a:rPr lang="en-US" dirty="0"/>
              <a:t> </a:t>
            </a:r>
            <a:r>
              <a:rPr lang="en-US" dirty="0" err="1"/>
              <a:t>removeAll</a:t>
            </a:r>
            <a:r>
              <a:rPr lang="en-US" dirty="0"/>
              <a:t>(</a:t>
            </a:r>
            <a:r>
              <a:rPr lang="en-US" dirty="0" err="1"/>
              <a:t>ArrayList</a:t>
            </a:r>
            <a:r>
              <a:rPr lang="en-US" dirty="0"/>
              <a:t>&lt;String&gt; </a:t>
            </a:r>
            <a:r>
              <a:rPr lang="en-US" dirty="0" err="1"/>
              <a:t>arrList</a:t>
            </a:r>
            <a:r>
              <a:rPr lang="en-US" dirty="0"/>
              <a:t>, 						String </a:t>
            </a:r>
            <a:r>
              <a:rPr lang="en-US" dirty="0" err="1"/>
              <a:t>str</a:t>
            </a:r>
            <a:r>
              <a:rPr lang="en-US" dirty="0"/>
              <a:t>) {</a:t>
            </a:r>
            <a:br>
              <a:rPr lang="en-US" dirty="0"/>
            </a:br>
            <a:r>
              <a:rPr lang="en-US" dirty="0" smtClean="0"/>
              <a:t>    </a:t>
            </a:r>
            <a:r>
              <a:rPr lang="en-US" dirty="0" err="1" smtClean="0"/>
              <a:t>int</a:t>
            </a:r>
            <a:r>
              <a:rPr lang="en-US" dirty="0" smtClean="0"/>
              <a:t> </a:t>
            </a:r>
            <a:r>
              <a:rPr lang="en-US" dirty="0" err="1" smtClean="0"/>
              <a:t>numRemoved</a:t>
            </a:r>
            <a:r>
              <a:rPr lang="en-US" dirty="0" smtClean="0"/>
              <a:t> = 0;</a:t>
            </a:r>
            <a:br>
              <a:rPr lang="en-US" dirty="0" smtClean="0"/>
            </a:br>
            <a:r>
              <a:rPr lang="en-US" dirty="0" smtClean="0"/>
              <a:t>    for (</a:t>
            </a:r>
            <a:r>
              <a:rPr lang="en-US" dirty="0" err="1" smtClean="0"/>
              <a:t>int</a:t>
            </a:r>
            <a:r>
              <a:rPr lang="en-US" dirty="0" smtClean="0"/>
              <a:t> </a:t>
            </a:r>
            <a:r>
              <a:rPr lang="en-US" dirty="0" err="1" smtClean="0"/>
              <a:t>i</a:t>
            </a:r>
            <a:r>
              <a:rPr lang="en-US" dirty="0" smtClean="0"/>
              <a:t> = </a:t>
            </a:r>
            <a:r>
              <a:rPr lang="en-US" dirty="0" err="1" smtClean="0"/>
              <a:t>arrList.size</a:t>
            </a:r>
            <a:r>
              <a:rPr lang="en-US" dirty="0" smtClean="0"/>
              <a:t>()-1; </a:t>
            </a:r>
            <a:r>
              <a:rPr lang="en-US" dirty="0" err="1" smtClean="0"/>
              <a:t>i</a:t>
            </a:r>
            <a:r>
              <a:rPr lang="en-US" dirty="0" smtClean="0"/>
              <a:t>&gt;=0; </a:t>
            </a:r>
            <a:r>
              <a:rPr lang="en-US" dirty="0" err="1" smtClean="0"/>
              <a:t>i</a:t>
            </a:r>
            <a:r>
              <a:rPr lang="en-US" dirty="0" smtClean="0"/>
              <a:t>--) {</a:t>
            </a:r>
            <a:br>
              <a:rPr lang="en-US" dirty="0" smtClean="0"/>
            </a:br>
            <a:r>
              <a:rPr lang="en-US" dirty="0" smtClean="0"/>
              <a:t>        if(</a:t>
            </a:r>
            <a:r>
              <a:rPr lang="en-US" dirty="0" err="1" smtClean="0"/>
              <a:t>str.equals</a:t>
            </a:r>
            <a:r>
              <a:rPr lang="en-US" dirty="0" smtClean="0"/>
              <a:t>(</a:t>
            </a:r>
            <a:r>
              <a:rPr lang="en-US" dirty="0" err="1" smtClean="0"/>
              <a:t>arrList.get</a:t>
            </a:r>
            <a:r>
              <a:rPr lang="en-US" dirty="0" smtClean="0"/>
              <a:t>(</a:t>
            </a:r>
            <a:r>
              <a:rPr lang="en-US" dirty="0" err="1" smtClean="0"/>
              <a:t>i</a:t>
            </a:r>
            <a:r>
              <a:rPr lang="en-US" dirty="0" smtClean="0"/>
              <a:t>)) {</a:t>
            </a:r>
            <a:br>
              <a:rPr lang="en-US" dirty="0" smtClean="0"/>
            </a:br>
            <a:r>
              <a:rPr lang="en-US" dirty="0" smtClean="0"/>
              <a:t>            </a:t>
            </a:r>
            <a:r>
              <a:rPr lang="en-US" dirty="0" err="1" smtClean="0"/>
              <a:t>numRemoved</a:t>
            </a:r>
            <a:r>
              <a:rPr lang="en-US" dirty="0" smtClean="0"/>
              <a:t> += 1;</a:t>
            </a:r>
            <a:br>
              <a:rPr lang="en-US" dirty="0" smtClean="0"/>
            </a:br>
            <a:r>
              <a:rPr lang="en-US" dirty="0" smtClean="0"/>
              <a:t>            </a:t>
            </a:r>
            <a:r>
              <a:rPr lang="en-US" dirty="0" err="1" smtClean="0"/>
              <a:t>arrList.remove</a:t>
            </a:r>
            <a:r>
              <a:rPr lang="en-US" dirty="0" smtClean="0"/>
              <a:t>(</a:t>
            </a:r>
            <a:r>
              <a:rPr lang="en-US" dirty="0" err="1" smtClean="0"/>
              <a:t>i</a:t>
            </a:r>
            <a:r>
              <a:rPr lang="en-US" dirty="0" smtClean="0"/>
              <a:t>);</a:t>
            </a:r>
            <a:br>
              <a:rPr lang="en-US" dirty="0" smtClean="0"/>
            </a:br>
            <a:r>
              <a:rPr lang="en-US" dirty="0" smtClean="0"/>
              <a:t>        }</a:t>
            </a:r>
            <a:br>
              <a:rPr lang="en-US" dirty="0" smtClean="0"/>
            </a:br>
            <a:r>
              <a:rPr lang="en-US" dirty="0" smtClean="0"/>
              <a:t>    }</a:t>
            </a:r>
            <a:r>
              <a:rPr lang="en-US" dirty="0"/>
              <a:t/>
            </a:r>
            <a:br>
              <a:rPr lang="en-US" dirty="0"/>
            </a:br>
            <a:r>
              <a:rPr lang="en-US" dirty="0"/>
              <a:t>}</a:t>
            </a:r>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02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49697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Lucida Console" pitchFamily="49" charset="0"/>
              </a:rPr>
              <a:t>2-D Arrays</a:t>
            </a:r>
            <a:endParaRPr lang="en-US" sz="3200" dirty="0">
              <a:latin typeface="Lucida Console" pitchFamily="49" charset="0"/>
            </a:endParaRPr>
          </a:p>
        </p:txBody>
      </p:sp>
      <p:sp>
        <p:nvSpPr>
          <p:cNvPr id="3" name="Content Placeholder 2"/>
          <p:cNvSpPr>
            <a:spLocks noGrp="1"/>
          </p:cNvSpPr>
          <p:nvPr>
            <p:ph idx="1"/>
          </p:nvPr>
        </p:nvSpPr>
        <p:spPr/>
        <p:txBody>
          <a:bodyPr/>
          <a:lstStyle/>
          <a:p>
            <a:r>
              <a:rPr lang="en-US" dirty="0" err="1">
                <a:latin typeface="Lucida Console" pitchFamily="49" charset="0"/>
              </a:rPr>
              <a:t>int</a:t>
            </a:r>
            <a:r>
              <a:rPr lang="en-US" dirty="0">
                <a:latin typeface="Lucida Console" pitchFamily="49" charset="0"/>
              </a:rPr>
              <a:t>[][] </a:t>
            </a:r>
            <a:r>
              <a:rPr lang="en-US" dirty="0" err="1">
                <a:latin typeface="Lucida Console" pitchFamily="49" charset="0"/>
              </a:rPr>
              <a:t>nums</a:t>
            </a:r>
            <a:r>
              <a:rPr lang="en-US" dirty="0">
                <a:latin typeface="Lucida Console" pitchFamily="49" charset="0"/>
              </a:rPr>
              <a:t> = new </a:t>
            </a:r>
            <a:r>
              <a:rPr lang="en-US" dirty="0" err="1">
                <a:latin typeface="Lucida Console" pitchFamily="49" charset="0"/>
              </a:rPr>
              <a:t>int</a:t>
            </a:r>
            <a:r>
              <a:rPr lang="en-US" dirty="0">
                <a:latin typeface="Lucida Console" pitchFamily="49" charset="0"/>
              </a:rPr>
              <a:t>[5][4];</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617" y="2209800"/>
            <a:ext cx="5756189" cy="442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1130" y="5562600"/>
            <a:ext cx="140335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4324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Array as a table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err="1" smtClean="0">
                <a:latin typeface="Lucida Console" pitchFamily="49" charset="0"/>
              </a:rPr>
              <a:t>int</a:t>
            </a:r>
            <a:r>
              <a:rPr lang="en-US" sz="2400" dirty="0" smtClean="0">
                <a:latin typeface="Lucida Console" pitchFamily="49" charset="0"/>
              </a:rPr>
              <a:t> </a:t>
            </a:r>
            <a:r>
              <a:rPr lang="en-US" sz="2400" dirty="0" err="1" smtClean="0">
                <a:latin typeface="Lucida Console" pitchFamily="49" charset="0"/>
              </a:rPr>
              <a:t>numRows</a:t>
            </a:r>
            <a:r>
              <a:rPr lang="en-US" sz="2400" dirty="0" smtClean="0">
                <a:latin typeface="Lucida Console" pitchFamily="49" charset="0"/>
              </a:rPr>
              <a:t> = 3;</a:t>
            </a:r>
          </a:p>
          <a:p>
            <a:pPr marL="0" indent="0">
              <a:buNone/>
            </a:pPr>
            <a:r>
              <a:rPr lang="en-US" sz="2400" dirty="0" err="1">
                <a:latin typeface="Lucida Console" pitchFamily="49" charset="0"/>
              </a:rPr>
              <a:t>i</a:t>
            </a:r>
            <a:r>
              <a:rPr lang="en-US" sz="2400" dirty="0" err="1" smtClean="0">
                <a:latin typeface="Lucida Console" pitchFamily="49" charset="0"/>
              </a:rPr>
              <a:t>nt</a:t>
            </a:r>
            <a:r>
              <a:rPr lang="en-US" sz="2400" dirty="0" smtClean="0">
                <a:latin typeface="Lucida Console" pitchFamily="49" charset="0"/>
              </a:rPr>
              <a:t> </a:t>
            </a:r>
            <a:r>
              <a:rPr lang="en-US" sz="2400" dirty="0" err="1" smtClean="0">
                <a:latin typeface="Lucida Console" pitchFamily="49" charset="0"/>
              </a:rPr>
              <a:t>numCols</a:t>
            </a:r>
            <a:r>
              <a:rPr lang="en-US" sz="2400" dirty="0" smtClean="0">
                <a:latin typeface="Lucida Console" pitchFamily="49" charset="0"/>
              </a:rPr>
              <a:t> = 3;</a:t>
            </a:r>
          </a:p>
          <a:p>
            <a:pPr marL="0" indent="0">
              <a:buNone/>
            </a:pPr>
            <a:r>
              <a:rPr lang="en-US" sz="2400" dirty="0" smtClean="0">
                <a:latin typeface="Lucida Console" pitchFamily="49" charset="0"/>
              </a:rPr>
              <a:t>String[][] table = </a:t>
            </a:r>
            <a:br>
              <a:rPr lang="en-US" sz="2400" dirty="0" smtClean="0">
                <a:latin typeface="Lucida Console" pitchFamily="49" charset="0"/>
              </a:rPr>
            </a:br>
            <a:r>
              <a:rPr lang="en-US" sz="2400" dirty="0" smtClean="0">
                <a:latin typeface="Lucida Console" pitchFamily="49" charset="0"/>
              </a:rPr>
              <a:t>		new String[</a:t>
            </a:r>
            <a:r>
              <a:rPr lang="en-US" sz="2400" dirty="0" err="1" smtClean="0">
                <a:latin typeface="Lucida Console" pitchFamily="49" charset="0"/>
              </a:rPr>
              <a:t>numRows</a:t>
            </a:r>
            <a:r>
              <a:rPr lang="en-US" sz="2400" dirty="0" smtClean="0">
                <a:latin typeface="Lucida Console" pitchFamily="49" charset="0"/>
              </a:rPr>
              <a:t>][</a:t>
            </a:r>
            <a:r>
              <a:rPr lang="en-US" sz="2400" dirty="0" err="1" smtClean="0">
                <a:latin typeface="Lucida Console" pitchFamily="49" charset="0"/>
              </a:rPr>
              <a:t>numCols</a:t>
            </a:r>
            <a:r>
              <a:rPr lang="en-US" sz="2400" dirty="0" smtClean="0">
                <a:latin typeface="Lucida Console" pitchFamily="49" charset="0"/>
              </a:rPr>
              <a:t>];</a:t>
            </a:r>
          </a:p>
          <a:p>
            <a:pPr marL="0" indent="0">
              <a:buNone/>
            </a:pPr>
            <a:r>
              <a:rPr lang="en-US" sz="2400" dirty="0">
                <a:latin typeface="Lucida Console" pitchFamily="49" charset="0"/>
              </a:rPr>
              <a:t>t</a:t>
            </a:r>
            <a:r>
              <a:rPr lang="en-US" sz="2400" dirty="0" smtClean="0">
                <a:latin typeface="Lucida Console" pitchFamily="49" charset="0"/>
              </a:rPr>
              <a:t>able[2][0] = “x”;</a:t>
            </a:r>
            <a:endParaRPr lang="en-US" sz="2400" dirty="0">
              <a:latin typeface="Lucida Console"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3962400"/>
            <a:ext cx="2143125" cy="2143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Multiply 3"/>
          <p:cNvSpPr/>
          <p:nvPr/>
        </p:nvSpPr>
        <p:spPr>
          <a:xfrm>
            <a:off x="1295400" y="5562600"/>
            <a:ext cx="381000" cy="3810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57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22" y="152400"/>
            <a:ext cx="8152377" cy="6615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4533900"/>
            <a:ext cx="200025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30928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Array Question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public void alter(</a:t>
            </a:r>
            <a:r>
              <a:rPr lang="en-US" dirty="0" err="1" smtClean="0"/>
              <a:t>int</a:t>
            </a:r>
            <a:r>
              <a:rPr lang="en-US" dirty="0" smtClean="0"/>
              <a:t> c) {</a:t>
            </a:r>
            <a:br>
              <a:rPr lang="en-US" dirty="0" smtClean="0"/>
            </a:br>
            <a:r>
              <a:rPr lang="en-US" dirty="0" smtClean="0"/>
              <a:t>    for (</a:t>
            </a:r>
            <a:r>
              <a:rPr lang="en-US" dirty="0" err="1" smtClean="0"/>
              <a:t>int</a:t>
            </a:r>
            <a:r>
              <a:rPr lang="en-US" dirty="0" smtClean="0"/>
              <a:t> </a:t>
            </a:r>
            <a:r>
              <a:rPr lang="en-US" dirty="0" err="1" smtClean="0"/>
              <a:t>i</a:t>
            </a:r>
            <a:r>
              <a:rPr lang="en-US" dirty="0" smtClean="0"/>
              <a:t> = 0; </a:t>
            </a:r>
            <a:r>
              <a:rPr lang="en-US" dirty="0" err="1" smtClean="0"/>
              <a:t>i</a:t>
            </a:r>
            <a:r>
              <a:rPr lang="en-US" dirty="0" smtClean="0"/>
              <a:t>&lt;</a:t>
            </a:r>
            <a:r>
              <a:rPr lang="en-US" dirty="0" err="1" smtClean="0"/>
              <a:t>mat.length</a:t>
            </a:r>
            <a:r>
              <a:rPr lang="en-US" dirty="0" smtClean="0"/>
              <a:t>; </a:t>
            </a:r>
            <a:r>
              <a:rPr lang="en-US" dirty="0" err="1" smtClean="0"/>
              <a:t>i</a:t>
            </a:r>
            <a:r>
              <a:rPr lang="en-US" dirty="0" smtClean="0"/>
              <a:t>++)</a:t>
            </a:r>
            <a:br>
              <a:rPr lang="en-US" dirty="0" smtClean="0"/>
            </a:br>
            <a:r>
              <a:rPr lang="en-US" dirty="0" smtClean="0"/>
              <a:t>        for (</a:t>
            </a:r>
            <a:r>
              <a:rPr lang="en-US" dirty="0" err="1" smtClean="0"/>
              <a:t>int</a:t>
            </a:r>
            <a:r>
              <a:rPr lang="en-US" dirty="0" smtClean="0"/>
              <a:t> j = c+1; j&lt;mat[0].length; j++)</a:t>
            </a:r>
            <a:br>
              <a:rPr lang="en-US" dirty="0" smtClean="0"/>
            </a:br>
            <a:r>
              <a:rPr lang="en-US" dirty="0" smtClean="0"/>
              <a:t>            mat[</a:t>
            </a:r>
            <a:r>
              <a:rPr lang="en-US" dirty="0" err="1" smtClean="0"/>
              <a:t>i</a:t>
            </a:r>
            <a:r>
              <a:rPr lang="en-US" dirty="0" smtClean="0"/>
              <a:t>][j-1] = mat[</a:t>
            </a:r>
            <a:r>
              <a:rPr lang="en-US" dirty="0" err="1" smtClean="0"/>
              <a:t>i</a:t>
            </a:r>
            <a:r>
              <a:rPr lang="en-US" dirty="0" smtClean="0"/>
              <a:t>][j];</a:t>
            </a:r>
            <a:br>
              <a:rPr lang="en-US" dirty="0" smtClean="0"/>
            </a:br>
            <a:r>
              <a:rPr lang="en-US" dirty="0" smtClean="0"/>
              <a:t>}</a:t>
            </a:r>
          </a:p>
          <a:p>
            <a:r>
              <a:rPr lang="en-US" dirty="0" smtClean="0"/>
              <a:t>mat is a 3x4 matrix with values:	1 3 5 7</a:t>
            </a:r>
            <a:br>
              <a:rPr lang="en-US" dirty="0" smtClean="0"/>
            </a:br>
            <a:r>
              <a:rPr lang="en-US" dirty="0" smtClean="0"/>
              <a:t>						2 4 6 8</a:t>
            </a:r>
            <a:br>
              <a:rPr lang="en-US" dirty="0" smtClean="0"/>
            </a:br>
            <a:r>
              <a:rPr lang="en-US" dirty="0" smtClean="0"/>
              <a:t>						3 5 7 9</a:t>
            </a:r>
          </a:p>
          <a:p>
            <a:r>
              <a:rPr lang="en-US" dirty="0" smtClean="0"/>
              <a:t>alter(1) will change mat to what?	</a:t>
            </a:r>
            <a:endParaRPr lang="en-US" dirty="0"/>
          </a:p>
          <a:p>
            <a:r>
              <a:rPr lang="en-US" dirty="0" smtClean="0"/>
              <a:t>1 5 7 7</a:t>
            </a:r>
            <a:br>
              <a:rPr lang="en-US" dirty="0" smtClean="0"/>
            </a:br>
            <a:r>
              <a:rPr lang="en-US" dirty="0" smtClean="0"/>
              <a:t>2 6 8 8</a:t>
            </a:r>
            <a:br>
              <a:rPr lang="en-US" dirty="0" smtClean="0"/>
            </a:br>
            <a:r>
              <a:rPr lang="en-US" dirty="0" smtClean="0"/>
              <a:t>3 7 9 9</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240" y="5629275"/>
            <a:ext cx="152400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66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Variables</a:t>
            </a:r>
            <a:endParaRPr lang="en-US" dirty="0"/>
          </a:p>
        </p:txBody>
      </p:sp>
      <p:sp>
        <p:nvSpPr>
          <p:cNvPr id="3" name="Content Placeholder 2"/>
          <p:cNvSpPr>
            <a:spLocks noGrp="1"/>
          </p:cNvSpPr>
          <p:nvPr>
            <p:ph idx="1"/>
          </p:nvPr>
        </p:nvSpPr>
        <p:spPr/>
        <p:txBody>
          <a:bodyPr/>
          <a:lstStyle/>
          <a:p>
            <a:r>
              <a:rPr lang="en-US" dirty="0"/>
              <a:t>f</a:t>
            </a:r>
            <a:r>
              <a:rPr lang="en-US" dirty="0" smtClean="0"/>
              <a:t>inal variable is a quantity whose value will not change</a:t>
            </a:r>
          </a:p>
          <a:p>
            <a:r>
              <a:rPr lang="en-US" dirty="0" smtClean="0"/>
              <a:t>E.g. final </a:t>
            </a:r>
            <a:r>
              <a:rPr lang="en-US" dirty="0" err="1" smtClean="0"/>
              <a:t>int</a:t>
            </a:r>
            <a:r>
              <a:rPr lang="en-US" dirty="0" smtClean="0"/>
              <a:t> CLASS_SIZE = 30</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0" y="5192183"/>
            <a:ext cx="161925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86381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Sorting and Searching</a:t>
            </a:r>
            <a:endParaRPr lang="en-US" dirty="0"/>
          </a:p>
        </p:txBody>
      </p:sp>
      <p:sp>
        <p:nvSpPr>
          <p:cNvPr id="8" name="Content Placeholder 7"/>
          <p:cNvSpPr>
            <a:spLocks noGrp="1"/>
          </p:cNvSpPr>
          <p:nvPr>
            <p:ph idx="1"/>
          </p:nvPr>
        </p:nvSpPr>
        <p:spPr/>
        <p:txBody>
          <a:bodyPr/>
          <a:lstStyle/>
          <a:p>
            <a:r>
              <a:rPr lang="en-US" dirty="0" smtClean="0"/>
              <a:t>Know these algorithms; at least one or two questions on AP exam</a:t>
            </a:r>
          </a:p>
          <a:p>
            <a:pPr lvl="1"/>
            <a:r>
              <a:rPr lang="en-US" dirty="0" smtClean="0"/>
              <a:t>Selection Sort</a:t>
            </a:r>
          </a:p>
          <a:p>
            <a:pPr lvl="1"/>
            <a:r>
              <a:rPr lang="en-US" dirty="0" smtClean="0"/>
              <a:t>Insertion Sort</a:t>
            </a:r>
          </a:p>
          <a:p>
            <a:pPr lvl="1"/>
            <a:r>
              <a:rPr lang="en-US" dirty="0" smtClean="0"/>
              <a:t>Merge Sort</a:t>
            </a:r>
          </a:p>
          <a:p>
            <a:pPr lvl="1"/>
            <a:r>
              <a:rPr lang="en-US" dirty="0" smtClean="0"/>
              <a:t>Binary Search</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260" y="4572000"/>
            <a:ext cx="24765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72950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Selection Sort Algorithm (ascending)</a:t>
            </a:r>
            <a:endParaRPr lang="en-US" dirty="0"/>
          </a:p>
        </p:txBody>
      </p:sp>
      <p:sp>
        <p:nvSpPr>
          <p:cNvPr id="3" name="Content Placeholder 2"/>
          <p:cNvSpPr>
            <a:spLocks noGrp="1"/>
          </p:cNvSpPr>
          <p:nvPr>
            <p:ph idx="1"/>
          </p:nvPr>
        </p:nvSpPr>
        <p:spPr/>
        <p:txBody>
          <a:bodyPr/>
          <a:lstStyle/>
          <a:p>
            <a:pPr marL="0" indent="0">
              <a:buNone/>
            </a:pPr>
            <a:r>
              <a:rPr lang="en-US" dirty="0" smtClean="0"/>
              <a:t>“Search and swap” algorithm:</a:t>
            </a:r>
          </a:p>
          <a:p>
            <a:pPr marL="514350" indent="-514350">
              <a:buFont typeface="+mj-lt"/>
              <a:buAutoNum type="arabicPeriod"/>
            </a:pPr>
            <a:r>
              <a:rPr lang="en-US" dirty="0" smtClean="0"/>
              <a:t>Find </a:t>
            </a:r>
            <a:r>
              <a:rPr lang="en-US" u="sng" dirty="0" smtClean="0"/>
              <a:t>smallest</a:t>
            </a:r>
            <a:r>
              <a:rPr lang="en-US" dirty="0" smtClean="0"/>
              <a:t> element (of remaining elements).</a:t>
            </a:r>
          </a:p>
          <a:p>
            <a:pPr marL="514350" indent="-514350">
              <a:buFont typeface="+mj-lt"/>
              <a:buAutoNum type="arabicPeriod"/>
            </a:pPr>
            <a:r>
              <a:rPr lang="en-US" dirty="0"/>
              <a:t>S</a:t>
            </a:r>
            <a:r>
              <a:rPr lang="en-US" dirty="0" smtClean="0"/>
              <a:t>wap smallest element with current element (starting at index 0).</a:t>
            </a:r>
          </a:p>
          <a:p>
            <a:pPr marL="514350" indent="-514350">
              <a:buFont typeface="+mj-lt"/>
              <a:buAutoNum type="arabicPeriod"/>
            </a:pPr>
            <a:r>
              <a:rPr lang="en-US" dirty="0" smtClean="0"/>
              <a:t>Finished if at the end of the array. Otherwise, repeat 1 and 2 for the next index.</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020" y="5261610"/>
            <a:ext cx="171450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25122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Sort Example(ascending)</a:t>
            </a:r>
            <a:endParaRPr lang="en-US" dirty="0"/>
          </a:p>
        </p:txBody>
      </p:sp>
      <p:sp>
        <p:nvSpPr>
          <p:cNvPr id="3" name="Content Placeholder 2"/>
          <p:cNvSpPr>
            <a:spLocks noGrp="1"/>
          </p:cNvSpPr>
          <p:nvPr>
            <p:ph sz="half" idx="1"/>
          </p:nvPr>
        </p:nvSpPr>
        <p:spPr/>
        <p:txBody>
          <a:bodyPr/>
          <a:lstStyle/>
          <a:p>
            <a:r>
              <a:rPr lang="en-US" dirty="0" smtClean="0"/>
              <a:t>70 75 89 61 37</a:t>
            </a:r>
          </a:p>
          <a:p>
            <a:pPr lvl="1"/>
            <a:r>
              <a:rPr lang="en-US" dirty="0" smtClean="0"/>
              <a:t>Smallest is </a:t>
            </a:r>
            <a:r>
              <a:rPr lang="en-US" dirty="0" smtClean="0">
                <a:solidFill>
                  <a:srgbClr val="FF0000"/>
                </a:solidFill>
              </a:rPr>
              <a:t>37</a:t>
            </a:r>
          </a:p>
          <a:p>
            <a:pPr lvl="1"/>
            <a:r>
              <a:rPr lang="en-US" dirty="0" smtClean="0"/>
              <a:t>Swap with index 0</a:t>
            </a:r>
          </a:p>
          <a:p>
            <a:r>
              <a:rPr lang="en-US" dirty="0" smtClean="0"/>
              <a:t> </a:t>
            </a:r>
            <a:r>
              <a:rPr lang="en-US" dirty="0" smtClean="0">
                <a:solidFill>
                  <a:srgbClr val="FF0000"/>
                </a:solidFill>
              </a:rPr>
              <a:t>37</a:t>
            </a:r>
            <a:r>
              <a:rPr lang="en-US" dirty="0" smtClean="0"/>
              <a:t>   75 89 61 70</a:t>
            </a:r>
          </a:p>
          <a:p>
            <a:pPr lvl="1"/>
            <a:r>
              <a:rPr lang="en-US" dirty="0" smtClean="0"/>
              <a:t>Smallest is </a:t>
            </a:r>
            <a:r>
              <a:rPr lang="en-US" dirty="0" smtClean="0">
                <a:solidFill>
                  <a:srgbClr val="FF0000"/>
                </a:solidFill>
              </a:rPr>
              <a:t>61</a:t>
            </a:r>
          </a:p>
          <a:p>
            <a:pPr lvl="1"/>
            <a:r>
              <a:rPr lang="en-US" dirty="0" smtClean="0"/>
              <a:t>Swap with index 1</a:t>
            </a:r>
          </a:p>
          <a:p>
            <a:r>
              <a:rPr lang="en-US" dirty="0" smtClean="0"/>
              <a:t>37 </a:t>
            </a:r>
            <a:r>
              <a:rPr lang="en-US" dirty="0" smtClean="0">
                <a:solidFill>
                  <a:srgbClr val="FF0000"/>
                </a:solidFill>
              </a:rPr>
              <a:t>61</a:t>
            </a:r>
            <a:r>
              <a:rPr lang="en-US" dirty="0" smtClean="0"/>
              <a:t>   89 75 70</a:t>
            </a:r>
          </a:p>
          <a:p>
            <a:pPr lvl="1"/>
            <a:r>
              <a:rPr lang="en-US" dirty="0" smtClean="0"/>
              <a:t>Smallest is 70</a:t>
            </a:r>
          </a:p>
          <a:p>
            <a:pPr lvl="1"/>
            <a:r>
              <a:rPr lang="en-US" dirty="0" smtClean="0"/>
              <a:t>Swap with index 2</a:t>
            </a:r>
          </a:p>
        </p:txBody>
      </p:sp>
      <p:sp>
        <p:nvSpPr>
          <p:cNvPr id="4" name="Content Placeholder 3"/>
          <p:cNvSpPr>
            <a:spLocks noGrp="1"/>
          </p:cNvSpPr>
          <p:nvPr>
            <p:ph sz="half" idx="2"/>
          </p:nvPr>
        </p:nvSpPr>
        <p:spPr/>
        <p:txBody>
          <a:bodyPr/>
          <a:lstStyle/>
          <a:p>
            <a:r>
              <a:rPr lang="en-US" dirty="0" smtClean="0"/>
              <a:t>37 61 </a:t>
            </a:r>
            <a:r>
              <a:rPr lang="en-US" dirty="0" smtClean="0">
                <a:solidFill>
                  <a:srgbClr val="FF0000"/>
                </a:solidFill>
              </a:rPr>
              <a:t>70</a:t>
            </a:r>
            <a:r>
              <a:rPr lang="en-US" dirty="0" smtClean="0"/>
              <a:t>   75 89</a:t>
            </a:r>
          </a:p>
          <a:p>
            <a:pPr lvl="1"/>
            <a:r>
              <a:rPr lang="en-US" dirty="0" smtClean="0"/>
              <a:t>Smallest is </a:t>
            </a:r>
            <a:r>
              <a:rPr lang="en-US" dirty="0" smtClean="0">
                <a:solidFill>
                  <a:srgbClr val="FF0000"/>
                </a:solidFill>
              </a:rPr>
              <a:t>75</a:t>
            </a:r>
          </a:p>
          <a:p>
            <a:pPr lvl="1"/>
            <a:r>
              <a:rPr lang="en-US" dirty="0" smtClean="0"/>
              <a:t>Swap with index 3</a:t>
            </a:r>
          </a:p>
          <a:p>
            <a:pPr lvl="2"/>
            <a:r>
              <a:rPr lang="en-US" dirty="0" smtClean="0"/>
              <a:t>Swap with itself</a:t>
            </a:r>
          </a:p>
          <a:p>
            <a:r>
              <a:rPr lang="en-US" dirty="0" smtClean="0"/>
              <a:t>37 61 70 </a:t>
            </a:r>
            <a:r>
              <a:rPr lang="en-US" dirty="0" smtClean="0">
                <a:solidFill>
                  <a:srgbClr val="FF0000"/>
                </a:solidFill>
              </a:rPr>
              <a:t>75</a:t>
            </a:r>
            <a:r>
              <a:rPr lang="en-US" dirty="0" smtClean="0"/>
              <a:t>   89</a:t>
            </a:r>
          </a:p>
          <a:p>
            <a:pPr lvl="1"/>
            <a:r>
              <a:rPr lang="en-US" dirty="0" smtClean="0"/>
              <a:t>Don’t need to do last element because there’s only one left</a:t>
            </a:r>
          </a:p>
          <a:p>
            <a:r>
              <a:rPr lang="en-US" dirty="0" smtClean="0"/>
              <a:t>37 61 70 75 89</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5644515"/>
            <a:ext cx="1295400" cy="1198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846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Selection Sort Question</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In an array of Integer contains the following elements, what would the array look like after the third pass of </a:t>
            </a:r>
            <a:r>
              <a:rPr lang="en-US" dirty="0" err="1" smtClean="0"/>
              <a:t>selectionSort</a:t>
            </a:r>
            <a:r>
              <a:rPr lang="en-US" dirty="0" smtClean="0"/>
              <a:t>, sorting from high to low?</a:t>
            </a:r>
            <a:br>
              <a:rPr lang="en-US" dirty="0" smtClean="0"/>
            </a:br>
            <a:r>
              <a:rPr lang="en-US" dirty="0"/>
              <a:t>	</a:t>
            </a:r>
            <a:r>
              <a:rPr lang="en-US" dirty="0" smtClean="0"/>
              <a:t>	89 42 -3 13 109 70 2</a:t>
            </a:r>
          </a:p>
          <a:p>
            <a:pPr marL="514350" indent="-514350">
              <a:buFont typeface="+mj-lt"/>
              <a:buAutoNum type="alphaUcPeriod"/>
            </a:pPr>
            <a:r>
              <a:rPr lang="en-US" dirty="0" smtClean="0"/>
              <a:t>109 89 70 13 42 -3 2</a:t>
            </a:r>
          </a:p>
          <a:p>
            <a:pPr marL="514350" indent="-514350">
              <a:buFont typeface="+mj-lt"/>
              <a:buAutoNum type="alphaUcPeriod"/>
            </a:pPr>
            <a:r>
              <a:rPr lang="en-US" dirty="0" smtClean="0"/>
              <a:t>109 89 70 42 13 2 -3</a:t>
            </a:r>
          </a:p>
          <a:p>
            <a:pPr marL="514350" indent="-514350">
              <a:buFont typeface="+mj-lt"/>
              <a:buAutoNum type="alphaUcPeriod"/>
            </a:pPr>
            <a:r>
              <a:rPr lang="en-US" dirty="0" smtClean="0"/>
              <a:t>109 89 70 -3 2 13 42</a:t>
            </a:r>
          </a:p>
          <a:p>
            <a:pPr marL="514350" indent="-514350">
              <a:buFont typeface="+mj-lt"/>
              <a:buAutoNum type="alphaUcPeriod"/>
            </a:pPr>
            <a:r>
              <a:rPr lang="en-US" dirty="0" smtClean="0"/>
              <a:t>89 42 13 -3 109 70 2</a:t>
            </a:r>
          </a:p>
          <a:p>
            <a:pPr marL="514350" indent="-514350">
              <a:buFont typeface="+mj-lt"/>
              <a:buAutoNum type="alphaUcPeriod"/>
            </a:pPr>
            <a:r>
              <a:rPr lang="en-US" dirty="0" smtClean="0"/>
              <a:t>109 89 42 -3 13 70 2</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0" y="5153025"/>
            <a:ext cx="142875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093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1" end="1"/>
                                            </p:txEl>
                                          </p:spTgt>
                                        </p:tgtEl>
                                        <p:attrNameLst>
                                          <p:attrName>style.color</p:attrName>
                                        </p:attrNameLst>
                                      </p:cBhvr>
                                      <p:to>
                                        <a:schemeClr val="accent2"/>
                                      </p:to>
                                    </p:animClr>
                                    <p:animClr clrSpc="rgb" dir="cw">
                                      <p:cBhvr>
                                        <p:cTn id="7" dur="500" fill="hold"/>
                                        <p:tgtEl>
                                          <p:spTgt spid="6">
                                            <p:txEl>
                                              <p:pRg st="1" end="1"/>
                                            </p:txEl>
                                          </p:spTgt>
                                        </p:tgtEl>
                                        <p:attrNameLst>
                                          <p:attrName>fillcolor</p:attrName>
                                        </p:attrNameLst>
                                      </p:cBhvr>
                                      <p:to>
                                        <a:schemeClr val="accent2"/>
                                      </p:to>
                                    </p:animClr>
                                    <p:set>
                                      <p:cBhvr>
                                        <p:cTn id="8" dur="500" fill="hold"/>
                                        <p:tgtEl>
                                          <p:spTgt spid="6">
                                            <p:txEl>
                                              <p:pRg st="1" end="1"/>
                                            </p:txEl>
                                          </p:spTgt>
                                        </p:tgtEl>
                                        <p:attrNameLst>
                                          <p:attrName>fill.type</p:attrName>
                                        </p:attrNameLst>
                                      </p:cBhvr>
                                      <p:to>
                                        <p:strVal val="solid"/>
                                      </p:to>
                                    </p:set>
                                    <p:set>
                                      <p:cBhvr>
                                        <p:cTn id="9" dur="500" fill="hold"/>
                                        <p:tgtEl>
                                          <p:spTgt spid="6">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Selection Sort Notes</a:t>
            </a:r>
            <a:endParaRPr lang="en-US" dirty="0"/>
          </a:p>
        </p:txBody>
      </p:sp>
      <p:sp>
        <p:nvSpPr>
          <p:cNvPr id="6" name="Content Placeholder 5"/>
          <p:cNvSpPr>
            <a:spLocks noGrp="1"/>
          </p:cNvSpPr>
          <p:nvPr>
            <p:ph idx="1"/>
          </p:nvPr>
        </p:nvSpPr>
        <p:spPr/>
        <p:txBody>
          <a:bodyPr/>
          <a:lstStyle/>
          <a:p>
            <a:r>
              <a:rPr lang="en-US" dirty="0" smtClean="0"/>
              <a:t>For an array of n elements, the array is sorted after n-1 passes</a:t>
            </a:r>
          </a:p>
          <a:p>
            <a:r>
              <a:rPr lang="en-US" dirty="0" smtClean="0"/>
              <a:t>After the </a:t>
            </a:r>
            <a:r>
              <a:rPr lang="en-US" dirty="0" err="1" smtClean="0"/>
              <a:t>kth</a:t>
            </a:r>
            <a:r>
              <a:rPr lang="en-US" dirty="0" smtClean="0"/>
              <a:t> pass, the first k elements are in their final sorted position</a:t>
            </a:r>
          </a:p>
          <a:p>
            <a:r>
              <a:rPr lang="en-US" dirty="0" smtClean="0"/>
              <a:t>Inefficient for large n</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4924425"/>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123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Insertion Sort Algorithm (ascending)</a:t>
            </a:r>
            <a:endParaRPr lang="en-US" dirty="0"/>
          </a:p>
        </p:txBody>
      </p:sp>
      <p:sp>
        <p:nvSpPr>
          <p:cNvPr id="3" name="Content Placeholder 2"/>
          <p:cNvSpPr>
            <a:spLocks noGrp="1"/>
          </p:cNvSpPr>
          <p:nvPr>
            <p:ph idx="1"/>
          </p:nvPr>
        </p:nvSpPr>
        <p:spPr/>
        <p:txBody>
          <a:bodyPr>
            <a:normAutofit/>
          </a:bodyPr>
          <a:lstStyle/>
          <a:p>
            <a:r>
              <a:rPr lang="en-US" dirty="0" smtClean="0"/>
              <a:t>Check element (store  in temp variable)</a:t>
            </a:r>
          </a:p>
          <a:p>
            <a:r>
              <a:rPr lang="en-US" dirty="0" smtClean="0"/>
              <a:t>If </a:t>
            </a:r>
            <a:r>
              <a:rPr lang="en-US" u="sng" dirty="0" smtClean="0"/>
              <a:t>larger</a:t>
            </a:r>
            <a:r>
              <a:rPr lang="en-US" dirty="0" smtClean="0"/>
              <a:t> than the previous element, leave it</a:t>
            </a:r>
          </a:p>
          <a:p>
            <a:r>
              <a:rPr lang="en-US" dirty="0" smtClean="0"/>
              <a:t>If </a:t>
            </a:r>
            <a:r>
              <a:rPr lang="en-US" u="sng" dirty="0" smtClean="0"/>
              <a:t>smaller</a:t>
            </a:r>
            <a:r>
              <a:rPr lang="en-US" dirty="0" smtClean="0"/>
              <a:t> than the previous element, shift previous </a:t>
            </a:r>
            <a:r>
              <a:rPr lang="en-US" u="sng" dirty="0" smtClean="0"/>
              <a:t>larger</a:t>
            </a:r>
            <a:r>
              <a:rPr lang="en-US" dirty="0" smtClean="0"/>
              <a:t> elements down until you reach a </a:t>
            </a:r>
            <a:r>
              <a:rPr lang="en-US" u="sng" dirty="0" smtClean="0"/>
              <a:t>smaller</a:t>
            </a:r>
            <a:r>
              <a:rPr lang="en-US" dirty="0" smtClean="0"/>
              <a:t> element (or beginning of array). Insert element.</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260" y="4924425"/>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2003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Insertion Sort Algorithm (ascending)</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64   54 18 87 35</a:t>
            </a:r>
          </a:p>
          <a:p>
            <a:pPr lvl="1"/>
            <a:r>
              <a:rPr lang="en-US" dirty="0" smtClean="0"/>
              <a:t>54 less than 64</a:t>
            </a:r>
          </a:p>
          <a:p>
            <a:pPr lvl="1"/>
            <a:r>
              <a:rPr lang="en-US" dirty="0" smtClean="0"/>
              <a:t>Shift down and insert 54</a:t>
            </a:r>
          </a:p>
          <a:p>
            <a:r>
              <a:rPr lang="en-US" dirty="0" smtClean="0"/>
              <a:t>54 64   18 87 35</a:t>
            </a:r>
          </a:p>
          <a:p>
            <a:pPr lvl="1"/>
            <a:r>
              <a:rPr lang="en-US" dirty="0" smtClean="0"/>
              <a:t>18 less than 64</a:t>
            </a:r>
          </a:p>
          <a:p>
            <a:pPr lvl="1"/>
            <a:r>
              <a:rPr lang="en-US" dirty="0" smtClean="0"/>
              <a:t>18 less than 54</a:t>
            </a:r>
          </a:p>
          <a:p>
            <a:pPr lvl="1"/>
            <a:r>
              <a:rPr lang="en-US" dirty="0" smtClean="0"/>
              <a:t>Shift down and insert 18</a:t>
            </a:r>
          </a:p>
          <a:p>
            <a:r>
              <a:rPr lang="en-US" dirty="0" smtClean="0"/>
              <a:t>18 54 64   87 35</a:t>
            </a:r>
          </a:p>
          <a:p>
            <a:pPr lvl="1"/>
            <a:r>
              <a:rPr lang="en-US" dirty="0" smtClean="0"/>
              <a:t>87 greater than 64</a:t>
            </a:r>
          </a:p>
          <a:p>
            <a:pPr lvl="1"/>
            <a:r>
              <a:rPr lang="en-US" dirty="0" smtClean="0"/>
              <a:t>Go to next element</a:t>
            </a:r>
            <a:endParaRPr lang="en-US" dirty="0"/>
          </a:p>
        </p:txBody>
      </p:sp>
      <p:sp>
        <p:nvSpPr>
          <p:cNvPr id="5" name="Content Placeholder 4"/>
          <p:cNvSpPr>
            <a:spLocks noGrp="1"/>
          </p:cNvSpPr>
          <p:nvPr>
            <p:ph sz="half" idx="2"/>
          </p:nvPr>
        </p:nvSpPr>
        <p:spPr/>
        <p:txBody>
          <a:bodyPr>
            <a:normAutofit lnSpcReduction="10000"/>
          </a:bodyPr>
          <a:lstStyle/>
          <a:p>
            <a:r>
              <a:rPr lang="en-US" dirty="0" smtClean="0"/>
              <a:t>18 54 64 87   35</a:t>
            </a:r>
          </a:p>
          <a:p>
            <a:pPr lvl="1"/>
            <a:r>
              <a:rPr lang="en-US" dirty="0" smtClean="0"/>
              <a:t>35 less than 87</a:t>
            </a:r>
          </a:p>
          <a:p>
            <a:pPr lvl="1"/>
            <a:r>
              <a:rPr lang="en-US" dirty="0" smtClean="0"/>
              <a:t>35 less than 64</a:t>
            </a:r>
          </a:p>
          <a:p>
            <a:pPr lvl="1"/>
            <a:r>
              <a:rPr lang="en-US" dirty="0" smtClean="0"/>
              <a:t>35 less than 54</a:t>
            </a:r>
          </a:p>
          <a:p>
            <a:pPr lvl="1"/>
            <a:r>
              <a:rPr lang="en-US" dirty="0" smtClean="0"/>
              <a:t>35 greater than 18</a:t>
            </a:r>
          </a:p>
          <a:p>
            <a:pPr lvl="1"/>
            <a:r>
              <a:rPr lang="en-US" dirty="0" smtClean="0"/>
              <a:t>Shift down and insert 35</a:t>
            </a:r>
          </a:p>
          <a:p>
            <a:r>
              <a:rPr lang="en-US" dirty="0" smtClean="0"/>
              <a:t>18 35 54 64 87</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162550"/>
            <a:ext cx="190500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88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Insertion Sort Question</a:t>
            </a:r>
            <a:endParaRPr lang="en-US" dirty="0"/>
          </a:p>
        </p:txBody>
      </p:sp>
      <p:sp>
        <p:nvSpPr>
          <p:cNvPr id="6" name="Content Placeholder 5"/>
          <p:cNvSpPr>
            <a:spLocks noGrp="1"/>
          </p:cNvSpPr>
          <p:nvPr>
            <p:ph idx="1"/>
          </p:nvPr>
        </p:nvSpPr>
        <p:spPr/>
        <p:txBody>
          <a:bodyPr/>
          <a:lstStyle/>
          <a:p>
            <a:r>
              <a:rPr lang="en-US" dirty="0" smtClean="0"/>
              <a:t>When sorted biggest to smallest with </a:t>
            </a:r>
            <a:r>
              <a:rPr lang="en-US" dirty="0" err="1" smtClean="0"/>
              <a:t>insertionSort</a:t>
            </a:r>
            <a:r>
              <a:rPr lang="en-US" dirty="0" smtClean="0"/>
              <a:t>, which list will need the greatest number of changes in position?</a:t>
            </a:r>
          </a:p>
          <a:p>
            <a:pPr marL="514350" indent="-514350">
              <a:buFont typeface="+mj-lt"/>
              <a:buAutoNum type="alphaUcPeriod"/>
            </a:pPr>
            <a:r>
              <a:rPr lang="en-US" dirty="0" smtClean="0"/>
              <a:t>5,1,2,3,4,7,6,9</a:t>
            </a:r>
          </a:p>
          <a:p>
            <a:pPr marL="514350" indent="-514350">
              <a:buFont typeface="+mj-lt"/>
              <a:buAutoNum type="alphaUcPeriod"/>
            </a:pPr>
            <a:r>
              <a:rPr lang="en-US" dirty="0" smtClean="0"/>
              <a:t>9,5,1,4,3,2,1,0</a:t>
            </a:r>
          </a:p>
          <a:p>
            <a:pPr marL="514350" indent="-514350">
              <a:buFont typeface="+mj-lt"/>
              <a:buAutoNum type="alphaUcPeriod"/>
            </a:pPr>
            <a:r>
              <a:rPr lang="en-US" dirty="0" smtClean="0"/>
              <a:t>9,4,6,2,1,5,1,3</a:t>
            </a:r>
          </a:p>
          <a:p>
            <a:pPr marL="514350" indent="-514350">
              <a:buFont typeface="+mj-lt"/>
              <a:buAutoNum type="alphaUcPeriod"/>
            </a:pPr>
            <a:r>
              <a:rPr lang="en-US" dirty="0" smtClean="0"/>
              <a:t>9,6,9,5,6,7,2,0</a:t>
            </a:r>
          </a:p>
          <a:p>
            <a:pPr marL="514350" indent="-514350">
              <a:buFont typeface="+mj-lt"/>
              <a:buAutoNum type="alphaUcPeriod"/>
            </a:pPr>
            <a:r>
              <a:rPr lang="en-US" dirty="0" smtClean="0"/>
              <a:t>3,2,1,0,9,6,5,4</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200650"/>
            <a:ext cx="17145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561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1" end="1"/>
                                            </p:txEl>
                                          </p:spTgt>
                                        </p:tgtEl>
                                        <p:attrNameLst>
                                          <p:attrName>style.color</p:attrName>
                                        </p:attrNameLst>
                                      </p:cBhvr>
                                      <p:to>
                                        <a:schemeClr val="accent2"/>
                                      </p:to>
                                    </p:animClr>
                                    <p:animClr clrSpc="rgb" dir="cw">
                                      <p:cBhvr>
                                        <p:cTn id="7" dur="500" fill="hold"/>
                                        <p:tgtEl>
                                          <p:spTgt spid="6">
                                            <p:txEl>
                                              <p:pRg st="1" end="1"/>
                                            </p:txEl>
                                          </p:spTgt>
                                        </p:tgtEl>
                                        <p:attrNameLst>
                                          <p:attrName>fillcolor</p:attrName>
                                        </p:attrNameLst>
                                      </p:cBhvr>
                                      <p:to>
                                        <a:schemeClr val="accent2"/>
                                      </p:to>
                                    </p:animClr>
                                    <p:set>
                                      <p:cBhvr>
                                        <p:cTn id="8" dur="500" fill="hold"/>
                                        <p:tgtEl>
                                          <p:spTgt spid="6">
                                            <p:txEl>
                                              <p:pRg st="1" end="1"/>
                                            </p:txEl>
                                          </p:spTgt>
                                        </p:tgtEl>
                                        <p:attrNameLst>
                                          <p:attrName>fill.type</p:attrName>
                                        </p:attrNameLst>
                                      </p:cBhvr>
                                      <p:to>
                                        <p:strVal val="solid"/>
                                      </p:to>
                                    </p:set>
                                    <p:set>
                                      <p:cBhvr>
                                        <p:cTn id="9" dur="500" fill="hold"/>
                                        <p:tgtEl>
                                          <p:spTgt spid="6">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Sort Question</a:t>
            </a:r>
            <a:endParaRPr lang="en-US" dirty="0"/>
          </a:p>
        </p:txBody>
      </p:sp>
      <p:sp>
        <p:nvSpPr>
          <p:cNvPr id="3" name="Content Placeholder 2"/>
          <p:cNvSpPr>
            <a:spLocks noGrp="1"/>
          </p:cNvSpPr>
          <p:nvPr>
            <p:ph idx="1"/>
          </p:nvPr>
        </p:nvSpPr>
        <p:spPr/>
        <p:txBody>
          <a:bodyPr/>
          <a:lstStyle/>
          <a:p>
            <a:r>
              <a:rPr lang="en-US" dirty="0" smtClean="0"/>
              <a:t>A worst case situation for insertion sort would be which of the following?</a:t>
            </a:r>
          </a:p>
          <a:p>
            <a:pPr lvl="1"/>
            <a:r>
              <a:rPr lang="en-US" dirty="0" smtClean="0"/>
              <a:t>A list in correct sorted order</a:t>
            </a:r>
          </a:p>
          <a:p>
            <a:pPr lvl="1"/>
            <a:r>
              <a:rPr lang="en-US" dirty="0" smtClean="0"/>
              <a:t>A list sorted in reverse order</a:t>
            </a:r>
          </a:p>
          <a:p>
            <a:pPr lvl="1"/>
            <a:r>
              <a:rPr lang="en-US" dirty="0" smtClean="0"/>
              <a:t>A list in random order</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0" y="5572125"/>
            <a:ext cx="19050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31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chemeClr val="accent2"/>
                                      </p:to>
                                    </p:animClr>
                                    <p:animClr clrSpc="rgb" dir="cw">
                                      <p:cBhvr>
                                        <p:cTn id="7" dur="500" fill="hold"/>
                                        <p:tgtEl>
                                          <p:spTgt spid="3">
                                            <p:txEl>
                                              <p:pRg st="2" end="2"/>
                                            </p:txEl>
                                          </p:spTgt>
                                        </p:tgtEl>
                                        <p:attrNameLst>
                                          <p:attrName>fillcolor</p:attrName>
                                        </p:attrNameLst>
                                      </p:cBhvr>
                                      <p:to>
                                        <a:schemeClr val="accent2"/>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Insertion Sort Notes</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For an array of n elements, the array is sorted after n-1 passes</a:t>
            </a:r>
          </a:p>
          <a:p>
            <a:r>
              <a:rPr lang="en-US" dirty="0" smtClean="0"/>
              <a:t>After the </a:t>
            </a:r>
            <a:r>
              <a:rPr lang="en-US" dirty="0" err="1" smtClean="0"/>
              <a:t>kth</a:t>
            </a:r>
            <a:r>
              <a:rPr lang="en-US" dirty="0" smtClean="0"/>
              <a:t> pass, a[0], a[1],…, a[k] are sorted with respect to each other but not necessarily in their final sorted positions</a:t>
            </a:r>
          </a:p>
          <a:p>
            <a:r>
              <a:rPr lang="en-US" dirty="0" smtClean="0"/>
              <a:t>Worst case occurs if array is initially sorted in reverse order</a:t>
            </a:r>
          </a:p>
          <a:p>
            <a:r>
              <a:rPr lang="en-US" dirty="0" smtClean="0"/>
              <a:t>Best case occurs if array is already sorted in increasing order</a:t>
            </a:r>
          </a:p>
          <a:p>
            <a:r>
              <a:rPr lang="en-US" dirty="0" smtClean="0"/>
              <a:t>Inefficient for large n</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5438775"/>
            <a:ext cx="24765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193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35623467"/>
              </p:ext>
            </p:extLst>
          </p:nvPr>
        </p:nvGraphicFramePr>
        <p:xfrm>
          <a:off x="457200" y="1600200"/>
          <a:ext cx="8229600" cy="44500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ctr"/>
                      <a:r>
                        <a:rPr lang="en-US" sz="3200" dirty="0" smtClean="0"/>
                        <a:t>Operator</a:t>
                      </a:r>
                      <a:endParaRPr lang="en-US" sz="3200" dirty="0"/>
                    </a:p>
                  </a:txBody>
                  <a:tcPr/>
                </a:tc>
                <a:tc>
                  <a:txBody>
                    <a:bodyPr/>
                    <a:lstStyle/>
                    <a:p>
                      <a:pPr algn="ctr"/>
                      <a:r>
                        <a:rPr lang="en-US" sz="3200" dirty="0" smtClean="0"/>
                        <a:t>Meaning</a:t>
                      </a:r>
                      <a:endParaRPr lang="en-US" sz="3200" dirty="0"/>
                    </a:p>
                  </a:txBody>
                  <a:tcPr/>
                </a:tc>
                <a:tc>
                  <a:txBody>
                    <a:bodyPr/>
                    <a:lstStyle/>
                    <a:p>
                      <a:pPr algn="ctr"/>
                      <a:r>
                        <a:rPr lang="en-US" sz="3200" dirty="0" smtClean="0"/>
                        <a:t>Example</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Addition</a:t>
                      </a:r>
                      <a:endParaRPr lang="en-US" sz="3200" dirty="0"/>
                    </a:p>
                  </a:txBody>
                  <a:tcPr/>
                </a:tc>
                <a:tc>
                  <a:txBody>
                    <a:bodyPr/>
                    <a:lstStyle/>
                    <a:p>
                      <a:pPr algn="ctr"/>
                      <a:r>
                        <a:rPr lang="en-US" sz="3200" dirty="0" smtClean="0"/>
                        <a:t>3 + x</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Subtraction</a:t>
                      </a:r>
                      <a:endParaRPr lang="en-US" sz="3200" dirty="0"/>
                    </a:p>
                  </a:txBody>
                  <a:tcPr/>
                </a:tc>
                <a:tc>
                  <a:txBody>
                    <a:bodyPr/>
                    <a:lstStyle/>
                    <a:p>
                      <a:pPr algn="ctr"/>
                      <a:r>
                        <a:rPr lang="en-US" sz="3200" dirty="0" smtClean="0"/>
                        <a:t>p</a:t>
                      </a:r>
                      <a:r>
                        <a:rPr lang="en-US" sz="3200" baseline="0" dirty="0" smtClean="0"/>
                        <a:t> – q</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Multiplication</a:t>
                      </a:r>
                      <a:endParaRPr lang="en-US" sz="3200" dirty="0"/>
                    </a:p>
                  </a:txBody>
                  <a:tcPr/>
                </a:tc>
                <a:tc>
                  <a:txBody>
                    <a:bodyPr/>
                    <a:lstStyle/>
                    <a:p>
                      <a:pPr algn="ctr"/>
                      <a:r>
                        <a:rPr lang="en-US" sz="3200" dirty="0" smtClean="0"/>
                        <a:t>6 * </a:t>
                      </a:r>
                      <a:r>
                        <a:rPr lang="en-US" sz="3200" dirty="0" err="1" smtClean="0"/>
                        <a:t>i</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Division</a:t>
                      </a:r>
                      <a:endParaRPr lang="en-US" sz="3200" dirty="0"/>
                    </a:p>
                  </a:txBody>
                  <a:tcPr/>
                </a:tc>
                <a:tc>
                  <a:txBody>
                    <a:bodyPr/>
                    <a:lstStyle/>
                    <a:p>
                      <a:pPr algn="ctr"/>
                      <a:r>
                        <a:rPr lang="en-US" sz="3200" dirty="0" smtClean="0"/>
                        <a:t>10</a:t>
                      </a:r>
                      <a:r>
                        <a:rPr lang="en-US" sz="3200" baseline="0" dirty="0" smtClean="0"/>
                        <a:t> / 4</a:t>
                      </a:r>
                      <a:br>
                        <a:rPr lang="en-US" sz="3200" baseline="0" dirty="0" smtClean="0"/>
                      </a:br>
                      <a:r>
                        <a:rPr lang="en-US" sz="3200" baseline="0" dirty="0" smtClean="0"/>
                        <a:t>//returns 2</a:t>
                      </a:r>
                      <a:endParaRPr lang="en-US" sz="3200" dirty="0"/>
                    </a:p>
                  </a:txBody>
                  <a:tcPr/>
                </a:tc>
              </a:tr>
              <a:tr h="370840">
                <a:tc>
                  <a:txBody>
                    <a:bodyPr/>
                    <a:lstStyle/>
                    <a:p>
                      <a:pPr algn="ctr"/>
                      <a:r>
                        <a:rPr lang="en-US" sz="3200" dirty="0" smtClean="0"/>
                        <a:t>%</a:t>
                      </a:r>
                      <a:endParaRPr lang="en-US" sz="3200" dirty="0"/>
                    </a:p>
                  </a:txBody>
                  <a:tcPr/>
                </a:tc>
                <a:tc>
                  <a:txBody>
                    <a:bodyPr/>
                    <a:lstStyle/>
                    <a:p>
                      <a:pPr algn="ctr"/>
                      <a:r>
                        <a:rPr lang="en-US" sz="3200" dirty="0" smtClean="0"/>
                        <a:t>Mod (remainder)</a:t>
                      </a:r>
                      <a:endParaRPr lang="en-US" sz="3200" dirty="0"/>
                    </a:p>
                  </a:txBody>
                  <a:tcPr/>
                </a:tc>
                <a:tc>
                  <a:txBody>
                    <a:bodyPr/>
                    <a:lstStyle/>
                    <a:p>
                      <a:pPr algn="ctr"/>
                      <a:r>
                        <a:rPr lang="en-US" sz="3200" dirty="0" smtClean="0"/>
                        <a:t>11 %</a:t>
                      </a:r>
                      <a:r>
                        <a:rPr lang="en-US" sz="3200" baseline="0" dirty="0" smtClean="0"/>
                        <a:t> 8</a:t>
                      </a:r>
                      <a:br>
                        <a:rPr lang="en-US" sz="3200" baseline="0" dirty="0" smtClean="0"/>
                      </a:br>
                      <a:r>
                        <a:rPr lang="en-US" sz="3200" baseline="0" dirty="0" smtClean="0"/>
                        <a:t>//returns 3</a:t>
                      </a:r>
                      <a:endParaRPr lang="en-US" sz="3200" dirty="0"/>
                    </a:p>
                  </a:txBody>
                  <a:tcPr/>
                </a:tc>
              </a:tr>
            </a:tbl>
          </a:graphicData>
        </a:graphic>
      </p:graphicFrame>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8200" y="6084794"/>
            <a:ext cx="685800" cy="77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7640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Algorithm</a:t>
            </a:r>
            <a:endParaRPr lang="en-US" dirty="0"/>
          </a:p>
        </p:txBody>
      </p:sp>
      <p:sp>
        <p:nvSpPr>
          <p:cNvPr id="3" name="Content Placeholder 2"/>
          <p:cNvSpPr>
            <a:spLocks noGrp="1"/>
          </p:cNvSpPr>
          <p:nvPr>
            <p:ph idx="1"/>
          </p:nvPr>
        </p:nvSpPr>
        <p:spPr/>
        <p:txBody>
          <a:bodyPr/>
          <a:lstStyle/>
          <a:p>
            <a:r>
              <a:rPr lang="en-US" dirty="0" smtClean="0"/>
              <a:t>The idea behind merge sort is </a:t>
            </a:r>
            <a:r>
              <a:rPr lang="en-US" b="1" u="sng" dirty="0" smtClean="0"/>
              <a:t>divide and conquer</a:t>
            </a:r>
          </a:p>
          <a:p>
            <a:pPr marL="971550" lvl="1" indent="-514350">
              <a:buFont typeface="+mj-lt"/>
              <a:buAutoNum type="arabicPeriod"/>
            </a:pPr>
            <a:r>
              <a:rPr lang="en-US" dirty="0" smtClean="0"/>
              <a:t>Divide data into 2 equal parts</a:t>
            </a:r>
          </a:p>
          <a:p>
            <a:pPr marL="971550" lvl="1" indent="-514350">
              <a:buFont typeface="+mj-lt"/>
              <a:buAutoNum type="arabicPeriod"/>
            </a:pPr>
            <a:r>
              <a:rPr lang="en-US" u="sng" dirty="0" smtClean="0"/>
              <a:t>Recursively</a:t>
            </a:r>
            <a:r>
              <a:rPr lang="en-US" dirty="0" smtClean="0"/>
              <a:t> sort both halves</a:t>
            </a:r>
          </a:p>
          <a:p>
            <a:pPr marL="971550" lvl="1" indent="-514350">
              <a:buFont typeface="+mj-lt"/>
              <a:buAutoNum type="arabicPeriod"/>
            </a:pPr>
            <a:r>
              <a:rPr lang="en-US" dirty="0" smtClean="0"/>
              <a:t>Merge the results</a:t>
            </a: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0" y="5476875"/>
            <a:ext cx="1428750"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635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Merge Sort Example</a:t>
            </a:r>
            <a:endParaRPr lang="en-US" sz="3600" dirty="0"/>
          </a:p>
        </p:txBody>
      </p:sp>
      <p:sp>
        <p:nvSpPr>
          <p:cNvPr id="6" name="Content Placeholder 5"/>
          <p:cNvSpPr>
            <a:spLocks noGrp="1"/>
          </p:cNvSpPr>
          <p:nvPr>
            <p:ph idx="1"/>
          </p:nvPr>
        </p:nvSpPr>
        <p:spPr/>
        <p:txBody>
          <a:bodyPr/>
          <a:lstStyle/>
          <a:p>
            <a:endParaRPr lang="en-US"/>
          </a:p>
        </p:txBody>
      </p:sp>
      <p:sp>
        <p:nvSpPr>
          <p:cNvPr id="7" name="Text Placeholder 6"/>
          <p:cNvSpPr>
            <a:spLocks noGrp="1"/>
          </p:cNvSpPr>
          <p:nvPr>
            <p:ph type="body" sz="half" idx="2"/>
          </p:nvPr>
        </p:nvSpPr>
        <p:spPr/>
        <p:txBody>
          <a:bodyPr/>
          <a:lstStyle/>
          <a:p>
            <a:pPr marL="342900" indent="-342900">
              <a:buFont typeface="+mj-lt"/>
              <a:buAutoNum type="arabicPeriod"/>
            </a:pPr>
            <a:r>
              <a:rPr lang="en-US" sz="3200" dirty="0" smtClean="0"/>
              <a:t>Divide data into 2 equal parts</a:t>
            </a:r>
          </a:p>
          <a:p>
            <a:pPr marL="342900" indent="-342900">
              <a:buFont typeface="+mj-lt"/>
              <a:buAutoNum type="arabicPeriod"/>
            </a:pPr>
            <a:r>
              <a:rPr lang="en-US" sz="3200" dirty="0" smtClean="0"/>
              <a:t>Recursively sort both halves</a:t>
            </a:r>
          </a:p>
          <a:p>
            <a:pPr marL="342900" indent="-342900">
              <a:buFont typeface="+mj-lt"/>
              <a:buAutoNum type="arabicPeriod"/>
            </a:pPr>
            <a:r>
              <a:rPr lang="en-US" sz="3200" dirty="0" smtClean="0"/>
              <a:t>Merge the results</a:t>
            </a: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57200"/>
            <a:ext cx="4714875" cy="586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7054" y="5486400"/>
            <a:ext cx="1411705" cy="134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9306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Example</a:t>
            </a:r>
            <a:endParaRPr lang="en-US" dirty="0"/>
          </a:p>
        </p:txBody>
      </p:sp>
      <p:sp>
        <p:nvSpPr>
          <p:cNvPr id="3" name="Content Placeholder 2"/>
          <p:cNvSpPr>
            <a:spLocks noGrp="1"/>
          </p:cNvSpPr>
          <p:nvPr>
            <p:ph idx="1"/>
          </p:nvPr>
        </p:nvSpPr>
        <p:spPr/>
        <p:txBody>
          <a:bodyPr>
            <a:normAutofit fontScale="92500" lnSpcReduction="20000"/>
          </a:bodyPr>
          <a:lstStyle/>
          <a:p>
            <a:r>
              <a:rPr lang="en-US" dirty="0"/>
              <a:t>8 45 87 34 28 45 2 32 25 78</a:t>
            </a:r>
          </a:p>
          <a:p>
            <a:r>
              <a:rPr lang="en-US" dirty="0"/>
              <a:t>8 45 87 34 28 </a:t>
            </a:r>
            <a:r>
              <a:rPr lang="en-US" dirty="0">
                <a:solidFill>
                  <a:srgbClr val="FF0000"/>
                </a:solidFill>
              </a:rPr>
              <a:t>|</a:t>
            </a:r>
            <a:r>
              <a:rPr lang="en-US" dirty="0"/>
              <a:t> 45 2 32 25 78</a:t>
            </a:r>
          </a:p>
          <a:p>
            <a:r>
              <a:rPr lang="en-US" dirty="0"/>
              <a:t>8 45 87 </a:t>
            </a:r>
            <a:r>
              <a:rPr lang="en-US" dirty="0">
                <a:solidFill>
                  <a:srgbClr val="FF0000"/>
                </a:solidFill>
              </a:rPr>
              <a:t>|</a:t>
            </a:r>
            <a:r>
              <a:rPr lang="en-US" dirty="0"/>
              <a:t> 34 28 </a:t>
            </a:r>
            <a:r>
              <a:rPr lang="en-US" dirty="0">
                <a:solidFill>
                  <a:srgbClr val="FF0000"/>
                </a:solidFill>
              </a:rPr>
              <a:t>|</a:t>
            </a:r>
            <a:r>
              <a:rPr lang="en-US" dirty="0"/>
              <a:t> 45 2 32 </a:t>
            </a:r>
            <a:r>
              <a:rPr lang="en-US" dirty="0">
                <a:solidFill>
                  <a:srgbClr val="FF0000"/>
                </a:solidFill>
              </a:rPr>
              <a:t>|</a:t>
            </a:r>
            <a:r>
              <a:rPr lang="en-US" dirty="0"/>
              <a:t> 25 78</a:t>
            </a:r>
          </a:p>
          <a:p>
            <a:r>
              <a:rPr lang="en-US" dirty="0"/>
              <a:t>8 45 </a:t>
            </a:r>
            <a:r>
              <a:rPr lang="en-US" dirty="0">
                <a:solidFill>
                  <a:srgbClr val="FF0000"/>
                </a:solidFill>
              </a:rPr>
              <a:t>|</a:t>
            </a:r>
            <a:r>
              <a:rPr lang="en-US" dirty="0"/>
              <a:t> 87 </a:t>
            </a:r>
            <a:r>
              <a:rPr lang="en-US" dirty="0">
                <a:solidFill>
                  <a:srgbClr val="FF0000"/>
                </a:solidFill>
              </a:rPr>
              <a:t>|</a:t>
            </a:r>
            <a:r>
              <a:rPr lang="en-US" dirty="0"/>
              <a:t> 34 </a:t>
            </a:r>
            <a:r>
              <a:rPr lang="en-US" dirty="0">
                <a:solidFill>
                  <a:srgbClr val="FF0000"/>
                </a:solidFill>
              </a:rPr>
              <a:t>|</a:t>
            </a:r>
            <a:r>
              <a:rPr lang="en-US" dirty="0"/>
              <a:t> 28 </a:t>
            </a:r>
            <a:r>
              <a:rPr lang="en-US" dirty="0">
                <a:solidFill>
                  <a:srgbClr val="FF0000"/>
                </a:solidFill>
              </a:rPr>
              <a:t>|</a:t>
            </a:r>
            <a:r>
              <a:rPr lang="en-US" dirty="0"/>
              <a:t> 45 2 </a:t>
            </a:r>
            <a:r>
              <a:rPr lang="en-US" dirty="0">
                <a:solidFill>
                  <a:srgbClr val="FF0000"/>
                </a:solidFill>
              </a:rPr>
              <a:t>|</a:t>
            </a:r>
            <a:r>
              <a:rPr lang="en-US" dirty="0"/>
              <a:t> 32 </a:t>
            </a:r>
            <a:r>
              <a:rPr lang="en-US" dirty="0">
                <a:solidFill>
                  <a:srgbClr val="FF0000"/>
                </a:solidFill>
              </a:rPr>
              <a:t>|</a:t>
            </a:r>
            <a:r>
              <a:rPr lang="en-US" dirty="0"/>
              <a:t> 25 </a:t>
            </a:r>
            <a:r>
              <a:rPr lang="en-US" dirty="0">
                <a:solidFill>
                  <a:srgbClr val="FF0000"/>
                </a:solidFill>
              </a:rPr>
              <a:t>|</a:t>
            </a:r>
            <a:r>
              <a:rPr lang="en-US" dirty="0"/>
              <a:t> 78</a:t>
            </a:r>
          </a:p>
          <a:p>
            <a:r>
              <a:rPr lang="en-US" dirty="0"/>
              <a:t>8 </a:t>
            </a:r>
            <a:r>
              <a:rPr lang="en-US" dirty="0">
                <a:solidFill>
                  <a:srgbClr val="FF0000"/>
                </a:solidFill>
              </a:rPr>
              <a:t>|</a:t>
            </a:r>
            <a:r>
              <a:rPr lang="en-US" dirty="0"/>
              <a:t> 45 </a:t>
            </a:r>
            <a:r>
              <a:rPr lang="en-US" dirty="0">
                <a:solidFill>
                  <a:srgbClr val="FF0000"/>
                </a:solidFill>
              </a:rPr>
              <a:t>|</a:t>
            </a:r>
            <a:r>
              <a:rPr lang="en-US" dirty="0"/>
              <a:t> 87 </a:t>
            </a:r>
            <a:r>
              <a:rPr lang="en-US" dirty="0">
                <a:solidFill>
                  <a:srgbClr val="FF0000"/>
                </a:solidFill>
              </a:rPr>
              <a:t>|</a:t>
            </a:r>
            <a:r>
              <a:rPr lang="en-US" dirty="0"/>
              <a:t> 34 </a:t>
            </a:r>
            <a:r>
              <a:rPr lang="en-US" dirty="0">
                <a:solidFill>
                  <a:srgbClr val="FF0000"/>
                </a:solidFill>
              </a:rPr>
              <a:t>|</a:t>
            </a:r>
            <a:r>
              <a:rPr lang="en-US" dirty="0"/>
              <a:t> 28 </a:t>
            </a:r>
            <a:r>
              <a:rPr lang="en-US" dirty="0">
                <a:solidFill>
                  <a:srgbClr val="FF0000"/>
                </a:solidFill>
              </a:rPr>
              <a:t>|</a:t>
            </a:r>
            <a:r>
              <a:rPr lang="en-US" dirty="0"/>
              <a:t> 45 </a:t>
            </a:r>
            <a:r>
              <a:rPr lang="en-US" dirty="0">
                <a:solidFill>
                  <a:srgbClr val="FF0000"/>
                </a:solidFill>
              </a:rPr>
              <a:t>|</a:t>
            </a:r>
            <a:r>
              <a:rPr lang="en-US" dirty="0"/>
              <a:t> 2 </a:t>
            </a:r>
            <a:r>
              <a:rPr lang="en-US" dirty="0">
                <a:solidFill>
                  <a:srgbClr val="FF0000"/>
                </a:solidFill>
              </a:rPr>
              <a:t>|</a:t>
            </a:r>
            <a:r>
              <a:rPr lang="en-US" dirty="0"/>
              <a:t> 32 </a:t>
            </a:r>
            <a:r>
              <a:rPr lang="en-US" dirty="0">
                <a:solidFill>
                  <a:srgbClr val="FF0000"/>
                </a:solidFill>
              </a:rPr>
              <a:t>|</a:t>
            </a:r>
            <a:r>
              <a:rPr lang="en-US" dirty="0"/>
              <a:t> 25 </a:t>
            </a:r>
            <a:r>
              <a:rPr lang="en-US" dirty="0">
                <a:solidFill>
                  <a:srgbClr val="FF0000"/>
                </a:solidFill>
              </a:rPr>
              <a:t>|</a:t>
            </a:r>
            <a:r>
              <a:rPr lang="en-US" dirty="0"/>
              <a:t> 78</a:t>
            </a:r>
          </a:p>
          <a:p>
            <a:r>
              <a:rPr lang="en-US" dirty="0"/>
              <a:t>8 45 </a:t>
            </a:r>
            <a:r>
              <a:rPr lang="en-US" dirty="0">
                <a:solidFill>
                  <a:srgbClr val="FF0000"/>
                </a:solidFill>
              </a:rPr>
              <a:t>|</a:t>
            </a:r>
            <a:r>
              <a:rPr lang="en-US" dirty="0"/>
              <a:t> 87 </a:t>
            </a:r>
            <a:r>
              <a:rPr lang="en-US" dirty="0">
                <a:solidFill>
                  <a:srgbClr val="FF0000"/>
                </a:solidFill>
              </a:rPr>
              <a:t>|</a:t>
            </a:r>
            <a:r>
              <a:rPr lang="en-US" dirty="0"/>
              <a:t> 28 34 </a:t>
            </a:r>
            <a:r>
              <a:rPr lang="en-US" dirty="0">
                <a:solidFill>
                  <a:srgbClr val="FF0000"/>
                </a:solidFill>
              </a:rPr>
              <a:t>|</a:t>
            </a:r>
            <a:r>
              <a:rPr lang="en-US" dirty="0"/>
              <a:t> 2 45 </a:t>
            </a:r>
            <a:r>
              <a:rPr lang="en-US" dirty="0">
                <a:solidFill>
                  <a:srgbClr val="FF0000"/>
                </a:solidFill>
              </a:rPr>
              <a:t>|</a:t>
            </a:r>
            <a:r>
              <a:rPr lang="en-US" dirty="0"/>
              <a:t> 32 </a:t>
            </a:r>
            <a:r>
              <a:rPr lang="en-US" dirty="0">
                <a:solidFill>
                  <a:srgbClr val="FF0000"/>
                </a:solidFill>
              </a:rPr>
              <a:t>|</a:t>
            </a:r>
            <a:r>
              <a:rPr lang="en-US" dirty="0"/>
              <a:t> 25 78</a:t>
            </a:r>
          </a:p>
          <a:p>
            <a:r>
              <a:rPr lang="en-US" dirty="0"/>
              <a:t>8 45 87 </a:t>
            </a:r>
            <a:r>
              <a:rPr lang="en-US" dirty="0">
                <a:solidFill>
                  <a:srgbClr val="FF0000"/>
                </a:solidFill>
              </a:rPr>
              <a:t>|</a:t>
            </a:r>
            <a:r>
              <a:rPr lang="en-US" dirty="0"/>
              <a:t> 28 34 </a:t>
            </a:r>
            <a:r>
              <a:rPr lang="en-US" dirty="0">
                <a:solidFill>
                  <a:srgbClr val="FF0000"/>
                </a:solidFill>
              </a:rPr>
              <a:t>|</a:t>
            </a:r>
            <a:r>
              <a:rPr lang="en-US" dirty="0"/>
              <a:t> 2 32 45 </a:t>
            </a:r>
            <a:r>
              <a:rPr lang="en-US" dirty="0">
                <a:solidFill>
                  <a:srgbClr val="FF0000"/>
                </a:solidFill>
              </a:rPr>
              <a:t>|</a:t>
            </a:r>
            <a:r>
              <a:rPr lang="en-US" dirty="0"/>
              <a:t> 25 78</a:t>
            </a:r>
          </a:p>
          <a:p>
            <a:r>
              <a:rPr lang="en-US" dirty="0">
                <a:sym typeface="Wingdings" pitchFamily="2" charset="2"/>
              </a:rPr>
              <a:t>8 28 34 45 87 </a:t>
            </a:r>
            <a:r>
              <a:rPr lang="en-US" dirty="0">
                <a:solidFill>
                  <a:srgbClr val="FF0000"/>
                </a:solidFill>
                <a:sym typeface="Wingdings" pitchFamily="2" charset="2"/>
              </a:rPr>
              <a:t>|</a:t>
            </a:r>
            <a:r>
              <a:rPr lang="en-US" dirty="0">
                <a:sym typeface="Wingdings" pitchFamily="2" charset="2"/>
              </a:rPr>
              <a:t> 2 25 32 45 78</a:t>
            </a:r>
          </a:p>
          <a:p>
            <a:pPr marL="342900" lvl="1" indent="-342900">
              <a:buFont typeface="Arial" pitchFamily="34" charset="0"/>
              <a:buChar char="•"/>
            </a:pPr>
            <a:r>
              <a:rPr lang="en-US" sz="3200" dirty="0">
                <a:sym typeface="Wingdings" pitchFamily="2" charset="2"/>
              </a:rPr>
              <a:t>2 8 25 28 32 34 45 45 78 87</a:t>
            </a:r>
          </a:p>
          <a:p>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5629275"/>
            <a:ext cx="12382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108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Notes</a:t>
            </a:r>
            <a:endParaRPr lang="en-US" dirty="0"/>
          </a:p>
        </p:txBody>
      </p:sp>
      <p:sp>
        <p:nvSpPr>
          <p:cNvPr id="3" name="Content Placeholder 2"/>
          <p:cNvSpPr>
            <a:spLocks noGrp="1"/>
          </p:cNvSpPr>
          <p:nvPr>
            <p:ph idx="1"/>
          </p:nvPr>
        </p:nvSpPr>
        <p:spPr/>
        <p:txBody>
          <a:bodyPr/>
          <a:lstStyle/>
          <a:p>
            <a:r>
              <a:rPr lang="en-US" dirty="0" smtClean="0"/>
              <a:t>Main disadvantage of Merge sort is use of a temporary </a:t>
            </a:r>
            <a:r>
              <a:rPr lang="en-US" dirty="0" err="1" smtClean="0"/>
              <a:t>array</a:t>
            </a:r>
            <a:r>
              <a:rPr lang="en-US" dirty="0" err="1" smtClean="0">
                <a:sym typeface="Wingdings" pitchFamily="2" charset="2"/>
              </a:rPr>
              <a:t>problem</a:t>
            </a:r>
            <a:r>
              <a:rPr lang="en-US" dirty="0" smtClean="0">
                <a:sym typeface="Wingdings" pitchFamily="2" charset="2"/>
              </a:rPr>
              <a:t> if space is a factor</a:t>
            </a:r>
          </a:p>
          <a:p>
            <a:r>
              <a:rPr lang="en-US" dirty="0" smtClean="0">
                <a:sym typeface="Wingdings" pitchFamily="2" charset="2"/>
              </a:rPr>
              <a:t>Merge sort is not affected by the initial ordering of the </a:t>
            </a:r>
            <a:r>
              <a:rPr lang="en-US" dirty="0" err="1" smtClean="0">
                <a:sym typeface="Wingdings" pitchFamily="2" charset="2"/>
              </a:rPr>
              <a:t>elementsbest</a:t>
            </a:r>
            <a:r>
              <a:rPr lang="en-US" dirty="0" smtClean="0">
                <a:sym typeface="Wingdings" pitchFamily="2" charset="2"/>
              </a:rPr>
              <a:t> and worst case take the same amount of time</a:t>
            </a:r>
            <a:endParaRPr lang="en-US" dirty="0" smtClean="0"/>
          </a:p>
          <a:p>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4954905"/>
            <a:ext cx="2095500"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37222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Sort Question</a:t>
            </a:r>
            <a:endParaRPr lang="en-US" dirty="0"/>
          </a:p>
        </p:txBody>
      </p:sp>
      <p:sp>
        <p:nvSpPr>
          <p:cNvPr id="3" name="Content Placeholder 2"/>
          <p:cNvSpPr>
            <a:spLocks noGrp="1"/>
          </p:cNvSpPr>
          <p:nvPr>
            <p:ph idx="1"/>
          </p:nvPr>
        </p:nvSpPr>
        <p:spPr/>
        <p:txBody>
          <a:bodyPr/>
          <a:lstStyle/>
          <a:p>
            <a:r>
              <a:rPr lang="en-US" dirty="0" smtClean="0"/>
              <a:t>Which of the following is a valid reason why </a:t>
            </a:r>
            <a:r>
              <a:rPr lang="en-US" dirty="0" err="1" smtClean="0"/>
              <a:t>mergesort</a:t>
            </a:r>
            <a:r>
              <a:rPr lang="en-US" dirty="0" smtClean="0"/>
              <a:t> is a better sorting algorithm than insertion sort for sorting long lists?</a:t>
            </a:r>
          </a:p>
          <a:p>
            <a:pPr lvl="1"/>
            <a:r>
              <a:rPr lang="en-US" dirty="0" err="1" smtClean="0"/>
              <a:t>Mergesort</a:t>
            </a:r>
            <a:r>
              <a:rPr lang="en-US" dirty="0" smtClean="0"/>
              <a:t> requires less code than insertion sort</a:t>
            </a:r>
          </a:p>
          <a:p>
            <a:pPr lvl="1"/>
            <a:r>
              <a:rPr lang="en-US" dirty="0" err="1" smtClean="0"/>
              <a:t>Mergesort</a:t>
            </a:r>
            <a:r>
              <a:rPr lang="en-US" dirty="0" smtClean="0"/>
              <a:t> requires less storage space than insertion sort</a:t>
            </a:r>
          </a:p>
          <a:p>
            <a:pPr lvl="1"/>
            <a:r>
              <a:rPr lang="en-US" dirty="0" err="1" smtClean="0"/>
              <a:t>Mergesort</a:t>
            </a:r>
            <a:r>
              <a:rPr lang="en-US" dirty="0" smtClean="0"/>
              <a:t> runs faster than insertion sort</a:t>
            </a:r>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105400"/>
            <a:ext cx="17145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30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chemeClr val="accent2"/>
                                      </p:to>
                                    </p:animClr>
                                    <p:animClr clrSpc="rgb" dir="cw">
                                      <p:cBhvr>
                                        <p:cTn id="7" dur="500" fill="hold"/>
                                        <p:tgtEl>
                                          <p:spTgt spid="3">
                                            <p:txEl>
                                              <p:pRg st="3" end="3"/>
                                            </p:txEl>
                                          </p:spTgt>
                                        </p:tgtEl>
                                        <p:attrNameLst>
                                          <p:attrName>fillcolor</p:attrName>
                                        </p:attrNameLst>
                                      </p:cBhvr>
                                      <p:to>
                                        <a:schemeClr val="accent2"/>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a:t>
            </a:r>
            <a:endParaRPr lang="en-US" dirty="0"/>
          </a:p>
        </p:txBody>
      </p:sp>
      <p:sp>
        <p:nvSpPr>
          <p:cNvPr id="3" name="Content Placeholder 2"/>
          <p:cNvSpPr>
            <a:spLocks noGrp="1"/>
          </p:cNvSpPr>
          <p:nvPr>
            <p:ph idx="1"/>
          </p:nvPr>
        </p:nvSpPr>
        <p:spPr/>
        <p:txBody>
          <a:bodyPr/>
          <a:lstStyle/>
          <a:p>
            <a:r>
              <a:rPr lang="en-US" dirty="0" smtClean="0"/>
              <a:t>Check middle element</a:t>
            </a:r>
          </a:p>
          <a:p>
            <a:pPr lvl="1"/>
            <a:r>
              <a:rPr lang="en-US" dirty="0" smtClean="0"/>
              <a:t>Is this what we’re looking for? If so, we’re done.</a:t>
            </a:r>
          </a:p>
          <a:p>
            <a:pPr lvl="1"/>
            <a:r>
              <a:rPr lang="en-US" dirty="0" smtClean="0"/>
              <a:t>Does what we’re looking for come before or after?</a:t>
            </a:r>
          </a:p>
          <a:p>
            <a:r>
              <a:rPr lang="en-US" dirty="0" smtClean="0"/>
              <a:t>Throw away half we don’t need</a:t>
            </a:r>
          </a:p>
          <a:p>
            <a:r>
              <a:rPr lang="en-US" dirty="0" smtClean="0"/>
              <a:t>Repeat with half we do need</a:t>
            </a:r>
          </a:p>
          <a:p>
            <a:endParaRPr lang="en-US" dirty="0"/>
          </a:p>
          <a:p>
            <a:r>
              <a:rPr lang="en-US" dirty="0" smtClean="0"/>
              <a:t>What does this look like in Java?</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4848225"/>
            <a:ext cx="19050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876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a:t>
            </a:r>
            <a:endParaRPr lang="en-US" dirty="0"/>
          </a:p>
        </p:txBody>
      </p:sp>
      <p:sp>
        <p:nvSpPr>
          <p:cNvPr id="3" name="Content Placeholder 2"/>
          <p:cNvSpPr>
            <a:spLocks noGrp="1"/>
          </p:cNvSpPr>
          <p:nvPr>
            <p:ph idx="1"/>
          </p:nvPr>
        </p:nvSpPr>
        <p:spPr/>
        <p:txBody>
          <a:bodyPr>
            <a:normAutofit/>
          </a:bodyPr>
          <a:lstStyle/>
          <a:p>
            <a:r>
              <a:rPr lang="en-US" dirty="0" smtClean="0"/>
              <a:t>Binary search is recursive</a:t>
            </a:r>
          </a:p>
          <a:p>
            <a:r>
              <a:rPr lang="en-US" dirty="0" smtClean="0"/>
              <a:t>Uses indices to know where to search in the array</a:t>
            </a:r>
          </a:p>
          <a:p>
            <a:r>
              <a:rPr lang="en-US" dirty="0" smtClean="0"/>
              <a:t>Calculate an index midway between the two indices</a:t>
            </a:r>
          </a:p>
          <a:p>
            <a:r>
              <a:rPr lang="en-US" dirty="0" smtClean="0"/>
              <a:t>Determine which of the two </a:t>
            </a:r>
            <a:r>
              <a:rPr lang="en-US" dirty="0" err="1" smtClean="0"/>
              <a:t>subarrays</a:t>
            </a:r>
            <a:r>
              <a:rPr lang="en-US" dirty="0" smtClean="0"/>
              <a:t> to search</a:t>
            </a:r>
          </a:p>
          <a:p>
            <a:r>
              <a:rPr lang="en-US" dirty="0"/>
              <a:t>R</a:t>
            </a:r>
            <a:r>
              <a:rPr lang="en-US" dirty="0" smtClean="0"/>
              <a:t>ecursive call to search </a:t>
            </a:r>
            <a:r>
              <a:rPr lang="en-US" dirty="0" err="1" smtClean="0"/>
              <a:t>subarray</a:t>
            </a:r>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5000625"/>
            <a:ext cx="14763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2359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Question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Which of the following is </a:t>
            </a:r>
            <a:r>
              <a:rPr lang="en-US" b="1" dirty="0"/>
              <a:t>not true </a:t>
            </a:r>
            <a:r>
              <a:rPr lang="en-US" dirty="0"/>
              <a:t>of a binary search of an array</a:t>
            </a:r>
            <a:r>
              <a:rPr lang="en-US" dirty="0" smtClean="0"/>
              <a:t>?</a:t>
            </a:r>
            <a:endParaRPr lang="en-US" dirty="0"/>
          </a:p>
          <a:p>
            <a:pPr marL="514350" indent="-514350">
              <a:buFont typeface="+mj-lt"/>
              <a:buAutoNum type="alphaUcPeriod"/>
            </a:pPr>
            <a:r>
              <a:rPr lang="en-US" dirty="0" smtClean="0"/>
              <a:t>The </a:t>
            </a:r>
            <a:r>
              <a:rPr lang="en-US" dirty="0"/>
              <a:t>method involves looking at each item in the array, starting at the beginning, until either the </a:t>
            </a:r>
            <a:r>
              <a:rPr lang="en-US" dirty="0" smtClean="0"/>
              <a:t>value being </a:t>
            </a:r>
            <a:r>
              <a:rPr lang="en-US" dirty="0"/>
              <a:t>searched for is found or it can be determined that the value is not in the array.</a:t>
            </a:r>
          </a:p>
          <a:p>
            <a:pPr marL="514350" indent="-514350">
              <a:buFont typeface="+mj-lt"/>
              <a:buAutoNum type="alphaUcPeriod"/>
            </a:pPr>
            <a:r>
              <a:rPr lang="en-US" dirty="0" smtClean="0"/>
              <a:t>In </a:t>
            </a:r>
            <a:r>
              <a:rPr lang="en-US" dirty="0"/>
              <a:t>order to use the binary search, the array must be sorted first.</a:t>
            </a:r>
          </a:p>
          <a:p>
            <a:pPr marL="514350" indent="-514350">
              <a:buFont typeface="+mj-lt"/>
              <a:buAutoNum type="alphaUcPeriod"/>
            </a:pPr>
            <a:r>
              <a:rPr lang="en-US" dirty="0" smtClean="0"/>
              <a:t>The </a:t>
            </a:r>
            <a:r>
              <a:rPr lang="en-US" dirty="0"/>
              <a:t>method is referred to as “divide and conquer.”</a:t>
            </a:r>
          </a:p>
          <a:p>
            <a:pPr marL="514350" indent="-514350">
              <a:buFont typeface="+mj-lt"/>
              <a:buAutoNum type="alphaUcPeriod"/>
            </a:pPr>
            <a:r>
              <a:rPr lang="en-US" dirty="0" smtClean="0"/>
              <a:t>An </a:t>
            </a:r>
            <a:r>
              <a:rPr lang="en-US" dirty="0"/>
              <a:t>array of 15 elements requires at most 4 comparisons.</a:t>
            </a:r>
          </a:p>
          <a:p>
            <a:pPr marL="514350" indent="-514350">
              <a:buFont typeface="+mj-lt"/>
              <a:buAutoNum type="alphaUcPeriod"/>
            </a:pPr>
            <a:r>
              <a:rPr lang="en-US" dirty="0" smtClean="0"/>
              <a:t>Using </a:t>
            </a:r>
            <a:r>
              <a:rPr lang="en-US" dirty="0"/>
              <a:t>a binary search is usually faster than a sequential search.</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700" y="5638800"/>
            <a:ext cx="13213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5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executions?</a:t>
            </a:r>
            <a:endParaRPr lang="en-US" dirty="0"/>
          </a:p>
        </p:txBody>
      </p:sp>
      <p:sp>
        <p:nvSpPr>
          <p:cNvPr id="3" name="Content Placeholder 2"/>
          <p:cNvSpPr>
            <a:spLocks noGrp="1"/>
          </p:cNvSpPr>
          <p:nvPr>
            <p:ph idx="1"/>
          </p:nvPr>
        </p:nvSpPr>
        <p:spPr/>
        <p:txBody>
          <a:bodyPr/>
          <a:lstStyle/>
          <a:p>
            <a:r>
              <a:rPr lang="en-US" dirty="0" smtClean="0"/>
              <a:t>Check how many halves you threw away + 1</a:t>
            </a:r>
          </a:p>
          <a:p>
            <a:r>
              <a:rPr lang="en-US" dirty="0" smtClean="0"/>
              <a:t>Or check how many times you checked a middle element</a:t>
            </a:r>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5800725"/>
            <a:ext cx="171450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5736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Question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binary search is to be performed on an array with 600 elements. In the worst case, which of the following best approximates the number of iterations of the algorithm?</a:t>
            </a:r>
          </a:p>
          <a:p>
            <a:pPr marL="514350" indent="-514350">
              <a:buFont typeface="+mj-lt"/>
              <a:buAutoNum type="alphaUcPeriod"/>
            </a:pPr>
            <a:r>
              <a:rPr lang="en-US" dirty="0" smtClean="0"/>
              <a:t>6</a:t>
            </a:r>
          </a:p>
          <a:p>
            <a:pPr marL="514350" indent="-514350">
              <a:buFont typeface="+mj-lt"/>
              <a:buAutoNum type="alphaUcPeriod"/>
            </a:pPr>
            <a:r>
              <a:rPr lang="en-US" dirty="0" smtClean="0"/>
              <a:t>10</a:t>
            </a:r>
          </a:p>
          <a:p>
            <a:pPr marL="514350" indent="-514350">
              <a:buFont typeface="+mj-lt"/>
              <a:buAutoNum type="alphaUcPeriod"/>
            </a:pPr>
            <a:r>
              <a:rPr lang="en-US" dirty="0" smtClean="0"/>
              <a:t>100</a:t>
            </a:r>
          </a:p>
          <a:p>
            <a:pPr marL="514350" indent="-514350">
              <a:buFont typeface="+mj-lt"/>
              <a:buAutoNum type="alphaUcPeriod"/>
            </a:pPr>
            <a:r>
              <a:rPr lang="en-US" dirty="0" smtClean="0"/>
              <a:t>300</a:t>
            </a:r>
          </a:p>
          <a:p>
            <a:pPr marL="514350" indent="-514350">
              <a:buFont typeface="+mj-lt"/>
              <a:buAutoNum type="alphaUcPeriod"/>
            </a:pPr>
            <a:r>
              <a:rPr lang="en-US" dirty="0" smtClean="0"/>
              <a:t>600</a:t>
            </a:r>
            <a:endParaRPr 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0" y="5381625"/>
            <a:ext cx="2381250"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chemeClr val="accent2"/>
                                      </p:to>
                                    </p:animClr>
                                    <p:animClr clrSpc="rgb" dir="cw">
                                      <p:cBhvr>
                                        <p:cTn id="7" dur="500" fill="hold"/>
                                        <p:tgtEl>
                                          <p:spTgt spid="3">
                                            <p:txEl>
                                              <p:pRg st="2" end="2"/>
                                            </p:txEl>
                                          </p:spTgt>
                                        </p:tgtEl>
                                        <p:attrNameLst>
                                          <p:attrName>fillcolor</p:attrName>
                                        </p:attrNameLst>
                                      </p:cBhvr>
                                      <p:to>
                                        <a:schemeClr val="accent2"/>
                                      </p:to>
                                    </p:animClr>
                                    <p:set>
                                      <p:cBhvr>
                                        <p:cTn id="8" dur="500" fill="hold"/>
                                        <p:tgtEl>
                                          <p:spTgt spid="3">
                                            <p:txEl>
                                              <p:pRg st="2" end="2"/>
                                            </p:txEl>
                                          </p:spTgt>
                                        </p:tgtEl>
                                        <p:attrNameLst>
                                          <p:attrName>fill.type</p:attrName>
                                        </p:attrNameLst>
                                      </p:cBhvr>
                                      <p:to>
                                        <p:strVal val="solid"/>
                                      </p:to>
                                    </p:set>
                                    <p:set>
                                      <p:cBhvr>
                                        <p:cTn id="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TotalTime>
  <Words>3853</Words>
  <Application>Microsoft Office PowerPoint</Application>
  <PresentationFormat>On-screen Show (4:3)</PresentationFormat>
  <Paragraphs>697</Paragraphs>
  <Slides>110</Slides>
  <Notes>0</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AP Computer Science A Exam Review</vt:lpstr>
      <vt:lpstr>The Basics</vt:lpstr>
      <vt:lpstr>Identifiers</vt:lpstr>
      <vt:lpstr>Built-in/Primitive Types</vt:lpstr>
      <vt:lpstr>Storage of numbers</vt:lpstr>
      <vt:lpstr>Miscellaneous Note #1</vt:lpstr>
      <vt:lpstr>Number representation</vt:lpstr>
      <vt:lpstr>Final Variables</vt:lpstr>
      <vt:lpstr>Arithmetic Operators</vt:lpstr>
      <vt:lpstr>Arithmetic Operators Notes</vt:lpstr>
      <vt:lpstr>Relational Operators</vt:lpstr>
      <vt:lpstr>Relational Operators Notes</vt:lpstr>
      <vt:lpstr>Logical Operators</vt:lpstr>
      <vt:lpstr>Logical Operators Example</vt:lpstr>
      <vt:lpstr>Another example</vt:lpstr>
      <vt:lpstr>Assignment Operators</vt:lpstr>
      <vt:lpstr>Operator Precedence</vt:lpstr>
      <vt:lpstr>Control Structures</vt:lpstr>
      <vt:lpstr>if Statement</vt:lpstr>
      <vt:lpstr>if example</vt:lpstr>
      <vt:lpstr>if…else Statement</vt:lpstr>
      <vt:lpstr>if…else if</vt:lpstr>
      <vt:lpstr>Other if Notes</vt:lpstr>
      <vt:lpstr>Rewrite using only if…else</vt:lpstr>
      <vt:lpstr>While vs. For loops</vt:lpstr>
      <vt:lpstr>While vs. For-each loops</vt:lpstr>
      <vt:lpstr>For loop vs. for-each loop</vt:lpstr>
      <vt:lpstr>For loop vs. for-each loop</vt:lpstr>
      <vt:lpstr>While loop example</vt:lpstr>
      <vt:lpstr>Another example</vt:lpstr>
      <vt:lpstr>Yet another example</vt:lpstr>
      <vt:lpstr>For loop example</vt:lpstr>
      <vt:lpstr>Another example</vt:lpstr>
      <vt:lpstr>Yet another example</vt:lpstr>
      <vt:lpstr>Objects, Classes, and Inheritance</vt:lpstr>
      <vt:lpstr>Method Headers</vt:lpstr>
      <vt:lpstr>Types of Methods</vt:lpstr>
      <vt:lpstr>Static methods in Driver class</vt:lpstr>
      <vt:lpstr>Method Overloading</vt:lpstr>
      <vt:lpstr>Inheritance</vt:lpstr>
      <vt:lpstr>Class hierarchy - Which is true?</vt:lpstr>
      <vt:lpstr>Implementing Subclasses</vt:lpstr>
      <vt:lpstr>Inheriting Instance Methods/Variables</vt:lpstr>
      <vt:lpstr>Method Overriding and super</vt:lpstr>
      <vt:lpstr>Rules for Subclasses</vt:lpstr>
      <vt:lpstr>Declaring Subclass Objects</vt:lpstr>
      <vt:lpstr>Polymorphism</vt:lpstr>
      <vt:lpstr>Type Compatibility</vt:lpstr>
      <vt:lpstr>Abstract Class</vt:lpstr>
      <vt:lpstr>Notes about abstract classes</vt:lpstr>
      <vt:lpstr>Interfaces</vt:lpstr>
      <vt:lpstr>Interface vs. Abstract Class</vt:lpstr>
      <vt:lpstr>Miscellaneous Note #2</vt:lpstr>
      <vt:lpstr>Lists and Arrays</vt:lpstr>
      <vt:lpstr>1-D Arrays</vt:lpstr>
      <vt:lpstr>1-D Array Initialization</vt:lpstr>
      <vt:lpstr>PowerPoint Presentation</vt:lpstr>
      <vt:lpstr>1-D initializing values</vt:lpstr>
      <vt:lpstr>Array Length</vt:lpstr>
      <vt:lpstr>Traversing an Array</vt:lpstr>
      <vt:lpstr>What to do with arrays</vt:lpstr>
      <vt:lpstr>Counting &amp; Printing</vt:lpstr>
      <vt:lpstr>Summing Values</vt:lpstr>
      <vt:lpstr>Summing Values</vt:lpstr>
      <vt:lpstr>Summing Values</vt:lpstr>
      <vt:lpstr>Swapping values</vt:lpstr>
      <vt:lpstr>Min and Max</vt:lpstr>
      <vt:lpstr>Arrays vs. ArrayList</vt:lpstr>
      <vt:lpstr>Arrays vs. ArrayList</vt:lpstr>
      <vt:lpstr>Arrays vs. ArrayList</vt:lpstr>
      <vt:lpstr>Insert and Delete</vt:lpstr>
      <vt:lpstr>ArrayList Question</vt:lpstr>
      <vt:lpstr>Another ArrayList Question</vt:lpstr>
      <vt:lpstr>removeAll</vt:lpstr>
      <vt:lpstr>removeAll</vt:lpstr>
      <vt:lpstr>2-D Arrays</vt:lpstr>
      <vt:lpstr>2-D Array as a table</vt:lpstr>
      <vt:lpstr>PowerPoint Presentation</vt:lpstr>
      <vt:lpstr>2-D Array Question</vt:lpstr>
      <vt:lpstr>Sorting and Searching</vt:lpstr>
      <vt:lpstr>Selection Sort Algorithm (ascending)</vt:lpstr>
      <vt:lpstr>Selection Sort Example(ascending)</vt:lpstr>
      <vt:lpstr>Selection Sort Question</vt:lpstr>
      <vt:lpstr>Selection Sort Notes</vt:lpstr>
      <vt:lpstr>Insertion Sort Algorithm (ascending)</vt:lpstr>
      <vt:lpstr>Insertion Sort Algorithm (ascending)</vt:lpstr>
      <vt:lpstr>Insertion Sort Question</vt:lpstr>
      <vt:lpstr>Insertion Sort Question</vt:lpstr>
      <vt:lpstr>Insertion Sort Notes</vt:lpstr>
      <vt:lpstr>Merge Sort Algorithm</vt:lpstr>
      <vt:lpstr>Merge Sort Example</vt:lpstr>
      <vt:lpstr>Merge Sort Example</vt:lpstr>
      <vt:lpstr>Merge Sort Notes</vt:lpstr>
      <vt:lpstr>Merge Sort Question</vt:lpstr>
      <vt:lpstr>Binary Search</vt:lpstr>
      <vt:lpstr>Recursive</vt:lpstr>
      <vt:lpstr>Binary Search Question</vt:lpstr>
      <vt:lpstr>How many executions?</vt:lpstr>
      <vt:lpstr>Binary Search Question</vt:lpstr>
      <vt:lpstr>Binary Search Question</vt:lpstr>
      <vt:lpstr>The GridWorld Case Study</vt:lpstr>
      <vt:lpstr>Bug Methods</vt:lpstr>
      <vt:lpstr>Bug Methods (cont.)</vt:lpstr>
      <vt:lpstr>Bug Methods (cont.)</vt:lpstr>
      <vt:lpstr>BoxBug Variables</vt:lpstr>
      <vt:lpstr>BoxBug Methods</vt:lpstr>
      <vt:lpstr>Critter Class</vt:lpstr>
      <vt:lpstr>Critter Methods</vt:lpstr>
      <vt:lpstr>Critter Methods (cont.)</vt:lpstr>
      <vt:lpstr>ChameleonCritter</vt:lpstr>
    </vt:vector>
  </TitlesOfParts>
  <Company>SFUSD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 Computer Science A Exam Review</dc:title>
  <dc:creator>user</dc:creator>
  <cp:lastModifiedBy>user</cp:lastModifiedBy>
  <cp:revision>60</cp:revision>
  <dcterms:created xsi:type="dcterms:W3CDTF">2013-04-15T22:13:49Z</dcterms:created>
  <dcterms:modified xsi:type="dcterms:W3CDTF">2013-04-25T20:57:25Z</dcterms:modified>
</cp:coreProperties>
</file>